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73" r:id="rId3"/>
    <p:sldId id="287" r:id="rId4"/>
    <p:sldId id="303" r:id="rId5"/>
    <p:sldId id="317" r:id="rId6"/>
    <p:sldId id="304" r:id="rId7"/>
    <p:sldId id="298" r:id="rId8"/>
    <p:sldId id="311" r:id="rId9"/>
    <p:sldId id="312" r:id="rId10"/>
    <p:sldId id="313" r:id="rId11"/>
    <p:sldId id="314" r:id="rId12"/>
    <p:sldId id="315" r:id="rId13"/>
    <p:sldId id="316" r:id="rId14"/>
    <p:sldId id="306" r:id="rId15"/>
    <p:sldId id="307" r:id="rId16"/>
    <p:sldId id="308" r:id="rId17"/>
    <p:sldId id="318" r:id="rId18"/>
    <p:sldId id="305" r:id="rId19"/>
    <p:sldId id="30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5245"/>
    <a:srgbClr val="695E78"/>
    <a:srgbClr val="FFA956"/>
    <a:srgbClr val="9C5D71"/>
    <a:srgbClr val="273445"/>
    <a:srgbClr val="EF6E9A"/>
    <a:srgbClr val="3BBEBE"/>
    <a:srgbClr val="A761D3"/>
    <a:srgbClr val="D45C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0" autoAdjust="0"/>
    <p:restoredTop sz="94660"/>
  </p:normalViewPr>
  <p:slideViewPr>
    <p:cSldViewPr snapToGrid="0">
      <p:cViewPr varScale="1">
        <p:scale>
          <a:sx n="58" d="100"/>
          <a:sy n="58" d="100"/>
        </p:scale>
        <p:origin x="9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DD05-FE8D-4DC4-9420-FCCA2238404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58B07A-568C-485A-851D-8DE857263C7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0B7CC2-2F0C-4BA4-84D8-2E52480B32ED}"/>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1/10/2025</a:t>
            </a:fld>
            <a:endParaRPr lang="en-US"/>
          </a:p>
        </p:txBody>
      </p:sp>
      <p:sp>
        <p:nvSpPr>
          <p:cNvPr id="5" name="Footer Placeholder 4">
            <a:extLst>
              <a:ext uri="{FF2B5EF4-FFF2-40B4-BE49-F238E27FC236}">
                <a16:creationId xmlns:a16="http://schemas.microsoft.com/office/drawing/2014/main" id="{8ED782DE-5305-4920-BB08-F7F6340B3A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83443A0-9A9E-45F6-8F11-EE3A3ED772EF}"/>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‹N°›</a:t>
            </a:fld>
            <a:endParaRPr lang="en-US"/>
          </a:p>
        </p:txBody>
      </p:sp>
    </p:spTree>
    <p:extLst>
      <p:ext uri="{BB962C8B-B14F-4D97-AF65-F5344CB8AC3E}">
        <p14:creationId xmlns:p14="http://schemas.microsoft.com/office/powerpoint/2010/main" val="107629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E56D34-3751-478D-AD43-F626C7C850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1/10/2025</a:t>
            </a:fld>
            <a:endParaRPr lang="en-US"/>
          </a:p>
        </p:txBody>
      </p:sp>
      <p:sp>
        <p:nvSpPr>
          <p:cNvPr id="5" name="Footer Placeholder 4">
            <a:extLst>
              <a:ext uri="{FF2B5EF4-FFF2-40B4-BE49-F238E27FC236}">
                <a16:creationId xmlns:a16="http://schemas.microsoft.com/office/drawing/2014/main" id="{4E888D66-B4F9-4BE8-A98F-F5BF144F9E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AF2AD78-3379-49DC-ACCA-94EAC51C384F}"/>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‹N°›</a:t>
            </a:fld>
            <a:endParaRPr lang="en-US"/>
          </a:p>
        </p:txBody>
      </p:sp>
      <p:sp>
        <p:nvSpPr>
          <p:cNvPr id="9" name="Picture Placeholder 8">
            <a:extLst>
              <a:ext uri="{FF2B5EF4-FFF2-40B4-BE49-F238E27FC236}">
                <a16:creationId xmlns:a16="http://schemas.microsoft.com/office/drawing/2014/main" id="{7491A51F-B132-4C21-AC1E-CCBEBB337C41}"/>
              </a:ext>
            </a:extLst>
          </p:cNvPr>
          <p:cNvSpPr>
            <a:spLocks noGrp="1"/>
          </p:cNvSpPr>
          <p:nvPr>
            <p:ph type="pic" sz="quarter" idx="13"/>
          </p:nvPr>
        </p:nvSpPr>
        <p:spPr>
          <a:xfrm>
            <a:off x="3746500" y="1473200"/>
            <a:ext cx="742950" cy="742950"/>
          </a:xfrm>
          <a:prstGeom prst="ellipse">
            <a:avLst/>
          </a:prstGeom>
        </p:spPr>
        <p:txBody>
          <a:bodyPr/>
          <a:lstStyle>
            <a:lvl1pPr marL="0" indent="0" algn="ctr">
              <a:buNone/>
              <a:defRPr sz="800"/>
            </a:lvl1pPr>
          </a:lstStyle>
          <a:p>
            <a:endParaRPr lang="en-US" dirty="0"/>
          </a:p>
        </p:txBody>
      </p:sp>
      <p:sp>
        <p:nvSpPr>
          <p:cNvPr id="10" name="Picture Placeholder 8">
            <a:extLst>
              <a:ext uri="{FF2B5EF4-FFF2-40B4-BE49-F238E27FC236}">
                <a16:creationId xmlns:a16="http://schemas.microsoft.com/office/drawing/2014/main" id="{9A7D6FC4-B0C0-432B-9398-F07BEAA9314C}"/>
              </a:ext>
            </a:extLst>
          </p:cNvPr>
          <p:cNvSpPr>
            <a:spLocks noGrp="1"/>
          </p:cNvSpPr>
          <p:nvPr>
            <p:ph type="pic" sz="quarter" idx="14"/>
          </p:nvPr>
        </p:nvSpPr>
        <p:spPr>
          <a:xfrm>
            <a:off x="1537970" y="3219450"/>
            <a:ext cx="862330" cy="862330"/>
          </a:xfrm>
          <a:prstGeom prst="ellipse">
            <a:avLst/>
          </a:prstGeom>
        </p:spPr>
        <p:txBody>
          <a:bodyPr/>
          <a:lstStyle>
            <a:lvl1pPr marL="0" indent="0" algn="ctr">
              <a:buNone/>
              <a:defRPr sz="800"/>
            </a:lvl1pPr>
          </a:lstStyle>
          <a:p>
            <a:endParaRPr lang="en-US" dirty="0"/>
          </a:p>
        </p:txBody>
      </p:sp>
      <p:sp>
        <p:nvSpPr>
          <p:cNvPr id="11" name="Picture Placeholder 8">
            <a:extLst>
              <a:ext uri="{FF2B5EF4-FFF2-40B4-BE49-F238E27FC236}">
                <a16:creationId xmlns:a16="http://schemas.microsoft.com/office/drawing/2014/main" id="{46667767-FC00-4214-95C0-3081FDD069C1}"/>
              </a:ext>
            </a:extLst>
          </p:cNvPr>
          <p:cNvSpPr>
            <a:spLocks noGrp="1"/>
          </p:cNvSpPr>
          <p:nvPr>
            <p:ph type="pic" sz="quarter" idx="15"/>
          </p:nvPr>
        </p:nvSpPr>
        <p:spPr>
          <a:xfrm>
            <a:off x="2884170" y="4490720"/>
            <a:ext cx="862330" cy="862330"/>
          </a:xfrm>
          <a:prstGeom prst="ellipse">
            <a:avLst/>
          </a:prstGeom>
        </p:spPr>
        <p:txBody>
          <a:bodyPr/>
          <a:lstStyle>
            <a:lvl1pPr marL="0" indent="0" algn="ctr">
              <a:buNone/>
              <a:defRPr sz="800"/>
            </a:lvl1pPr>
          </a:lstStyle>
          <a:p>
            <a:endParaRPr lang="en-US" dirty="0"/>
          </a:p>
        </p:txBody>
      </p:sp>
      <p:sp>
        <p:nvSpPr>
          <p:cNvPr id="12" name="Picture Placeholder 8">
            <a:extLst>
              <a:ext uri="{FF2B5EF4-FFF2-40B4-BE49-F238E27FC236}">
                <a16:creationId xmlns:a16="http://schemas.microsoft.com/office/drawing/2014/main" id="{31D8CBD7-848D-40AC-86DE-47586604E216}"/>
              </a:ext>
            </a:extLst>
          </p:cNvPr>
          <p:cNvSpPr>
            <a:spLocks noGrp="1"/>
          </p:cNvSpPr>
          <p:nvPr>
            <p:ph type="pic" sz="quarter" idx="16"/>
          </p:nvPr>
        </p:nvSpPr>
        <p:spPr>
          <a:xfrm>
            <a:off x="5596890" y="3091815"/>
            <a:ext cx="674370" cy="674370"/>
          </a:xfrm>
          <a:prstGeom prst="ellipse">
            <a:avLst/>
          </a:prstGeom>
        </p:spPr>
        <p:txBody>
          <a:bodyPr/>
          <a:lstStyle>
            <a:lvl1pPr marL="0" indent="0" algn="ctr">
              <a:buNone/>
              <a:defRPr sz="800"/>
            </a:lvl1pPr>
          </a:lstStyle>
          <a:p>
            <a:endParaRPr lang="en-US" dirty="0"/>
          </a:p>
        </p:txBody>
      </p:sp>
      <p:sp>
        <p:nvSpPr>
          <p:cNvPr id="13" name="Picture Placeholder 8">
            <a:extLst>
              <a:ext uri="{FF2B5EF4-FFF2-40B4-BE49-F238E27FC236}">
                <a16:creationId xmlns:a16="http://schemas.microsoft.com/office/drawing/2014/main" id="{67048260-A896-4FB6-9885-4F013EA9E309}"/>
              </a:ext>
            </a:extLst>
          </p:cNvPr>
          <p:cNvSpPr>
            <a:spLocks noGrp="1"/>
          </p:cNvSpPr>
          <p:nvPr>
            <p:ph type="pic" sz="quarter" idx="17"/>
          </p:nvPr>
        </p:nvSpPr>
        <p:spPr>
          <a:xfrm>
            <a:off x="4872990" y="2623185"/>
            <a:ext cx="308610" cy="308610"/>
          </a:xfrm>
          <a:prstGeom prst="ellipse">
            <a:avLst/>
          </a:prstGeom>
        </p:spPr>
        <p:txBody>
          <a:bodyPr/>
          <a:lstStyle>
            <a:lvl1pPr marL="0" indent="0" algn="ctr">
              <a:buNone/>
              <a:defRPr sz="100"/>
            </a:lvl1pPr>
          </a:lstStyle>
          <a:p>
            <a:endParaRPr lang="en-US" dirty="0"/>
          </a:p>
        </p:txBody>
      </p:sp>
      <p:sp>
        <p:nvSpPr>
          <p:cNvPr id="14" name="Picture Placeholder 8">
            <a:extLst>
              <a:ext uri="{FF2B5EF4-FFF2-40B4-BE49-F238E27FC236}">
                <a16:creationId xmlns:a16="http://schemas.microsoft.com/office/drawing/2014/main" id="{24EEF716-610D-4C42-8AA8-9BA0F45404E3}"/>
              </a:ext>
            </a:extLst>
          </p:cNvPr>
          <p:cNvSpPr>
            <a:spLocks noGrp="1"/>
          </p:cNvSpPr>
          <p:nvPr>
            <p:ph type="pic" sz="quarter" idx="18"/>
          </p:nvPr>
        </p:nvSpPr>
        <p:spPr>
          <a:xfrm>
            <a:off x="2752725" y="2359660"/>
            <a:ext cx="308610" cy="308610"/>
          </a:xfrm>
          <a:prstGeom prst="ellipse">
            <a:avLst/>
          </a:prstGeom>
        </p:spPr>
        <p:txBody>
          <a:bodyPr/>
          <a:lstStyle>
            <a:lvl1pPr marL="0" indent="0" algn="ctr">
              <a:buNone/>
              <a:defRPr sz="100"/>
            </a:lvl1pPr>
          </a:lstStyle>
          <a:p>
            <a:endParaRPr lang="en-US" dirty="0"/>
          </a:p>
        </p:txBody>
      </p:sp>
      <p:sp>
        <p:nvSpPr>
          <p:cNvPr id="15" name="Picture Placeholder 8">
            <a:extLst>
              <a:ext uri="{FF2B5EF4-FFF2-40B4-BE49-F238E27FC236}">
                <a16:creationId xmlns:a16="http://schemas.microsoft.com/office/drawing/2014/main" id="{46DD7D0E-56CB-410F-AD15-4FF51FEF0B1D}"/>
              </a:ext>
            </a:extLst>
          </p:cNvPr>
          <p:cNvSpPr>
            <a:spLocks noGrp="1"/>
          </p:cNvSpPr>
          <p:nvPr>
            <p:ph type="pic" sz="quarter" idx="19"/>
          </p:nvPr>
        </p:nvSpPr>
        <p:spPr>
          <a:xfrm>
            <a:off x="4601210" y="3877945"/>
            <a:ext cx="466090" cy="466090"/>
          </a:xfrm>
          <a:prstGeom prst="ellipse">
            <a:avLst/>
          </a:prstGeom>
        </p:spPr>
        <p:txBody>
          <a:bodyPr/>
          <a:lstStyle>
            <a:lvl1pPr marL="0" indent="0" algn="ctr">
              <a:buNone/>
              <a:defRPr sz="100"/>
            </a:lvl1pPr>
          </a:lstStyle>
          <a:p>
            <a:endParaRPr lang="en-US" dirty="0"/>
          </a:p>
        </p:txBody>
      </p:sp>
      <p:sp>
        <p:nvSpPr>
          <p:cNvPr id="16" name="Picture Placeholder 8">
            <a:extLst>
              <a:ext uri="{FF2B5EF4-FFF2-40B4-BE49-F238E27FC236}">
                <a16:creationId xmlns:a16="http://schemas.microsoft.com/office/drawing/2014/main" id="{0EDD61E1-0948-49D1-991F-0D7E40BBA5C1}"/>
              </a:ext>
            </a:extLst>
          </p:cNvPr>
          <p:cNvSpPr>
            <a:spLocks noGrp="1"/>
          </p:cNvSpPr>
          <p:nvPr>
            <p:ph type="pic" sz="quarter" idx="20"/>
          </p:nvPr>
        </p:nvSpPr>
        <p:spPr>
          <a:xfrm>
            <a:off x="3073400" y="2614295"/>
            <a:ext cx="1263650" cy="1263650"/>
          </a:xfrm>
          <a:prstGeom prst="ellipse">
            <a:avLst/>
          </a:prstGeom>
        </p:spPr>
        <p:txBody>
          <a:bodyPr/>
          <a:lstStyle>
            <a:lvl1pPr marL="0" indent="0" algn="ctr">
              <a:buNone/>
              <a:defRPr sz="800"/>
            </a:lvl1pPr>
          </a:lstStyle>
          <a:p>
            <a:endParaRPr lang="en-US" dirty="0"/>
          </a:p>
        </p:txBody>
      </p:sp>
      <p:sp>
        <p:nvSpPr>
          <p:cNvPr id="17" name="Picture Placeholder 8">
            <a:extLst>
              <a:ext uri="{FF2B5EF4-FFF2-40B4-BE49-F238E27FC236}">
                <a16:creationId xmlns:a16="http://schemas.microsoft.com/office/drawing/2014/main" id="{7675621D-699E-4270-A814-3A37CFAC306D}"/>
              </a:ext>
            </a:extLst>
          </p:cNvPr>
          <p:cNvSpPr>
            <a:spLocks noGrp="1"/>
          </p:cNvSpPr>
          <p:nvPr>
            <p:ph type="pic" sz="quarter" idx="21"/>
          </p:nvPr>
        </p:nvSpPr>
        <p:spPr>
          <a:xfrm>
            <a:off x="1690370" y="2158365"/>
            <a:ext cx="420370" cy="420370"/>
          </a:xfrm>
          <a:prstGeom prst="ellipse">
            <a:avLst/>
          </a:prstGeom>
        </p:spPr>
        <p:txBody>
          <a:bodyPr/>
          <a:lstStyle>
            <a:lvl1pPr marL="0" indent="0" algn="ctr">
              <a:buNone/>
              <a:defRPr sz="100"/>
            </a:lvl1pPr>
          </a:lstStyle>
          <a:p>
            <a:endParaRPr lang="en-US" dirty="0"/>
          </a:p>
        </p:txBody>
      </p:sp>
    </p:spTree>
    <p:extLst>
      <p:ext uri="{BB962C8B-B14F-4D97-AF65-F5344CB8AC3E}">
        <p14:creationId xmlns:p14="http://schemas.microsoft.com/office/powerpoint/2010/main" val="1651504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28C92AE-8981-45B2-A82B-CA436A0EC8F8}"/>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1/10/2025</a:t>
            </a:fld>
            <a:endParaRPr lang="en-US"/>
          </a:p>
        </p:txBody>
      </p:sp>
      <p:sp>
        <p:nvSpPr>
          <p:cNvPr id="5" name="Footer Placeholder 4">
            <a:extLst>
              <a:ext uri="{FF2B5EF4-FFF2-40B4-BE49-F238E27FC236}">
                <a16:creationId xmlns:a16="http://schemas.microsoft.com/office/drawing/2014/main" id="{B569A7F8-CA5C-47C9-B9E2-EF5BE966D6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0EA8A6B-BAE0-461A-A898-0652F34A159B}"/>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‹N°›</a:t>
            </a:fld>
            <a:endParaRPr lang="en-US"/>
          </a:p>
        </p:txBody>
      </p:sp>
      <p:sp>
        <p:nvSpPr>
          <p:cNvPr id="28" name="Picture Placeholder 27">
            <a:extLst>
              <a:ext uri="{FF2B5EF4-FFF2-40B4-BE49-F238E27FC236}">
                <a16:creationId xmlns:a16="http://schemas.microsoft.com/office/drawing/2014/main" id="{A0EAFB50-F9FE-425D-B5A4-CAD975C9A2CE}"/>
              </a:ext>
            </a:extLst>
          </p:cNvPr>
          <p:cNvSpPr>
            <a:spLocks noGrp="1"/>
          </p:cNvSpPr>
          <p:nvPr>
            <p:ph type="pic" sz="quarter" idx="13"/>
          </p:nvPr>
        </p:nvSpPr>
        <p:spPr>
          <a:xfrm>
            <a:off x="6459365" y="703830"/>
            <a:ext cx="5035723" cy="5447169"/>
          </a:xfrm>
          <a:custGeom>
            <a:avLst/>
            <a:gdLst>
              <a:gd name="connsiteX0" fmla="*/ 1022196 w 5035723"/>
              <a:gd name="connsiteY0" fmla="*/ 0 h 5447169"/>
              <a:gd name="connsiteX1" fmla="*/ 5035723 w 5035723"/>
              <a:gd name="connsiteY1" fmla="*/ 0 h 5447169"/>
              <a:gd name="connsiteX2" fmla="*/ 5035723 w 5035723"/>
              <a:gd name="connsiteY2" fmla="*/ 5447169 h 5447169"/>
              <a:gd name="connsiteX3" fmla="*/ 1025082 w 5035723"/>
              <a:gd name="connsiteY3" fmla="*/ 5447169 h 5447169"/>
              <a:gd name="connsiteX4" fmla="*/ 947777 w 5035723"/>
              <a:gd name="connsiteY4" fmla="*/ 5362113 h 5447169"/>
              <a:gd name="connsiteX5" fmla="*/ 0 w 5035723"/>
              <a:gd name="connsiteY5" fmla="*/ 2721997 h 5447169"/>
              <a:gd name="connsiteX6" fmla="*/ 947777 w 5035723"/>
              <a:gd name="connsiteY6" fmla="*/ 81882 h 544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5723" h="5447169">
                <a:moveTo>
                  <a:pt x="1022196" y="0"/>
                </a:moveTo>
                <a:lnTo>
                  <a:pt x="5035723" y="0"/>
                </a:lnTo>
                <a:lnTo>
                  <a:pt x="5035723" y="5447169"/>
                </a:lnTo>
                <a:lnTo>
                  <a:pt x="1025082" y="5447169"/>
                </a:lnTo>
                <a:lnTo>
                  <a:pt x="947777" y="5362113"/>
                </a:lnTo>
                <a:cubicBezTo>
                  <a:pt x="355681" y="4644658"/>
                  <a:pt x="0" y="3724865"/>
                  <a:pt x="0" y="2721997"/>
                </a:cubicBezTo>
                <a:cubicBezTo>
                  <a:pt x="0" y="1719130"/>
                  <a:pt x="355681" y="799336"/>
                  <a:pt x="947777" y="81882"/>
                </a:cubicBezTo>
                <a:close/>
              </a:path>
            </a:pathLst>
          </a:custGeom>
        </p:spPr>
        <p:txBody>
          <a:bodyPr wrap="square">
            <a:noAutofit/>
          </a:bodyPr>
          <a:lstStyle>
            <a:lvl1pPr marL="0" indent="0" algn="ctr">
              <a:buNone/>
              <a:defRPr/>
            </a:lvl1pPr>
          </a:lstStyle>
          <a:p>
            <a:endParaRPr lang="en-US" dirty="0"/>
          </a:p>
        </p:txBody>
      </p:sp>
    </p:spTree>
    <p:extLst>
      <p:ext uri="{BB962C8B-B14F-4D97-AF65-F5344CB8AC3E}">
        <p14:creationId xmlns:p14="http://schemas.microsoft.com/office/powerpoint/2010/main" val="2528810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FA8A0E-199E-4F93-80AE-96540EF36921}"/>
              </a:ext>
            </a:extLst>
          </p:cNvPr>
          <p:cNvSpPr>
            <a:spLocks noGrp="1"/>
          </p:cNvSpPr>
          <p:nvPr>
            <p:ph type="pic" sz="quarter" idx="10"/>
          </p:nvPr>
        </p:nvSpPr>
        <p:spPr>
          <a:xfrm>
            <a:off x="8297068" y="704849"/>
            <a:ext cx="3186113" cy="5445919"/>
          </a:xfrm>
          <a:prstGeom prst="rect">
            <a:avLst/>
          </a:prstGeom>
        </p:spPr>
        <p:txBody>
          <a:bodyPr/>
          <a:lstStyle>
            <a:lvl1pPr marL="0" indent="0" algn="ctr">
              <a:buNone/>
              <a:defRPr sz="1600"/>
            </a:lvl1pPr>
          </a:lstStyle>
          <a:p>
            <a:endParaRPr lang="en-US" dirty="0"/>
          </a:p>
        </p:txBody>
      </p:sp>
    </p:spTree>
    <p:extLst>
      <p:ext uri="{BB962C8B-B14F-4D97-AF65-F5344CB8AC3E}">
        <p14:creationId xmlns:p14="http://schemas.microsoft.com/office/powerpoint/2010/main" val="3924517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FB4F0-E528-428D-9D87-007D7520B124}"/>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1/10/2025</a:t>
            </a:fld>
            <a:endParaRPr lang="en-US"/>
          </a:p>
        </p:txBody>
      </p:sp>
      <p:sp>
        <p:nvSpPr>
          <p:cNvPr id="5" name="Footer Placeholder 4">
            <a:extLst>
              <a:ext uri="{FF2B5EF4-FFF2-40B4-BE49-F238E27FC236}">
                <a16:creationId xmlns:a16="http://schemas.microsoft.com/office/drawing/2014/main" id="{1CF69FCD-1112-4D38-B7C2-7F9753E01B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D59A6B-6F61-49E1-AB57-EE2138FEC8EA}"/>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‹N°›</a:t>
            </a:fld>
            <a:endParaRPr lang="en-US"/>
          </a:p>
        </p:txBody>
      </p:sp>
      <p:sp>
        <p:nvSpPr>
          <p:cNvPr id="9" name="Picture Placeholder 8">
            <a:extLst>
              <a:ext uri="{FF2B5EF4-FFF2-40B4-BE49-F238E27FC236}">
                <a16:creationId xmlns:a16="http://schemas.microsoft.com/office/drawing/2014/main" id="{24EF5B96-4C8B-419C-B56E-CB192D100AD9}"/>
              </a:ext>
            </a:extLst>
          </p:cNvPr>
          <p:cNvSpPr>
            <a:spLocks noGrp="1"/>
          </p:cNvSpPr>
          <p:nvPr>
            <p:ph type="pic" sz="quarter" idx="13"/>
          </p:nvPr>
        </p:nvSpPr>
        <p:spPr>
          <a:xfrm>
            <a:off x="1363345" y="2316163"/>
            <a:ext cx="2165350" cy="2484437"/>
          </a:xfrm>
          <a:prstGeom prst="rect">
            <a:avLst/>
          </a:prstGeom>
        </p:spPr>
        <p:txBody>
          <a:bodyPr/>
          <a:lstStyle/>
          <a:p>
            <a:endParaRPr lang="en-US"/>
          </a:p>
        </p:txBody>
      </p:sp>
      <p:sp>
        <p:nvSpPr>
          <p:cNvPr id="10" name="Picture Placeholder 8">
            <a:extLst>
              <a:ext uri="{FF2B5EF4-FFF2-40B4-BE49-F238E27FC236}">
                <a16:creationId xmlns:a16="http://schemas.microsoft.com/office/drawing/2014/main" id="{BA6A5DD2-589F-4818-8FFC-626CCBF78C56}"/>
              </a:ext>
            </a:extLst>
          </p:cNvPr>
          <p:cNvSpPr>
            <a:spLocks noGrp="1"/>
          </p:cNvSpPr>
          <p:nvPr>
            <p:ph type="pic" sz="quarter" idx="14"/>
          </p:nvPr>
        </p:nvSpPr>
        <p:spPr>
          <a:xfrm>
            <a:off x="3786505" y="2316163"/>
            <a:ext cx="2165350" cy="2484437"/>
          </a:xfrm>
          <a:prstGeom prst="rect">
            <a:avLst/>
          </a:prstGeom>
        </p:spPr>
        <p:txBody>
          <a:bodyPr/>
          <a:lstStyle/>
          <a:p>
            <a:endParaRPr lang="en-US"/>
          </a:p>
        </p:txBody>
      </p:sp>
      <p:sp>
        <p:nvSpPr>
          <p:cNvPr id="11" name="Picture Placeholder 8">
            <a:extLst>
              <a:ext uri="{FF2B5EF4-FFF2-40B4-BE49-F238E27FC236}">
                <a16:creationId xmlns:a16="http://schemas.microsoft.com/office/drawing/2014/main" id="{08256EF0-1AE4-4A2C-833A-696429ED5411}"/>
              </a:ext>
            </a:extLst>
          </p:cNvPr>
          <p:cNvSpPr>
            <a:spLocks noGrp="1"/>
          </p:cNvSpPr>
          <p:nvPr>
            <p:ph type="pic" sz="quarter" idx="15"/>
          </p:nvPr>
        </p:nvSpPr>
        <p:spPr>
          <a:xfrm>
            <a:off x="6209665" y="2316163"/>
            <a:ext cx="2165350" cy="2484437"/>
          </a:xfrm>
          <a:prstGeom prst="rect">
            <a:avLst/>
          </a:prstGeom>
        </p:spPr>
        <p:txBody>
          <a:bodyPr/>
          <a:lstStyle/>
          <a:p>
            <a:endParaRPr lang="en-US"/>
          </a:p>
        </p:txBody>
      </p:sp>
      <p:sp>
        <p:nvSpPr>
          <p:cNvPr id="12" name="Picture Placeholder 8">
            <a:extLst>
              <a:ext uri="{FF2B5EF4-FFF2-40B4-BE49-F238E27FC236}">
                <a16:creationId xmlns:a16="http://schemas.microsoft.com/office/drawing/2014/main" id="{CC894DD2-2348-4450-881E-7E4EBC97BAF3}"/>
              </a:ext>
            </a:extLst>
          </p:cNvPr>
          <p:cNvSpPr>
            <a:spLocks noGrp="1"/>
          </p:cNvSpPr>
          <p:nvPr>
            <p:ph type="pic" sz="quarter" idx="16"/>
          </p:nvPr>
        </p:nvSpPr>
        <p:spPr>
          <a:xfrm>
            <a:off x="8632825" y="2316163"/>
            <a:ext cx="2165350" cy="2484437"/>
          </a:xfrm>
          <a:prstGeom prst="rect">
            <a:avLst/>
          </a:prstGeom>
        </p:spPr>
        <p:txBody>
          <a:bodyPr/>
          <a:lstStyle/>
          <a:p>
            <a:endParaRPr lang="en-US"/>
          </a:p>
        </p:txBody>
      </p:sp>
    </p:spTree>
    <p:extLst>
      <p:ext uri="{BB962C8B-B14F-4D97-AF65-F5344CB8AC3E}">
        <p14:creationId xmlns:p14="http://schemas.microsoft.com/office/powerpoint/2010/main" val="187522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263564-0953-4622-A708-A434164778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1/10/2025</a:t>
            </a:fld>
            <a:endParaRPr lang="en-US"/>
          </a:p>
        </p:txBody>
      </p:sp>
      <p:sp>
        <p:nvSpPr>
          <p:cNvPr id="5" name="Footer Placeholder 4">
            <a:extLst>
              <a:ext uri="{FF2B5EF4-FFF2-40B4-BE49-F238E27FC236}">
                <a16:creationId xmlns:a16="http://schemas.microsoft.com/office/drawing/2014/main" id="{4FAA1B24-6C24-4CCD-B8C9-2C5D683094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2E890B-79AB-4C43-9662-155EEA93B145}"/>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‹N°›</a:t>
            </a:fld>
            <a:endParaRPr lang="en-US"/>
          </a:p>
        </p:txBody>
      </p:sp>
      <p:sp>
        <p:nvSpPr>
          <p:cNvPr id="8" name="Picture Placeholder 7">
            <a:extLst>
              <a:ext uri="{FF2B5EF4-FFF2-40B4-BE49-F238E27FC236}">
                <a16:creationId xmlns:a16="http://schemas.microsoft.com/office/drawing/2014/main" id="{590C9ED6-4E1A-4812-A678-2159E90D4366}"/>
              </a:ext>
            </a:extLst>
          </p:cNvPr>
          <p:cNvSpPr>
            <a:spLocks noGrp="1"/>
          </p:cNvSpPr>
          <p:nvPr>
            <p:ph type="pic" sz="quarter" idx="13"/>
          </p:nvPr>
        </p:nvSpPr>
        <p:spPr>
          <a:xfrm>
            <a:off x="695326" y="693738"/>
            <a:ext cx="10796587" cy="5448300"/>
          </a:xfrm>
          <a:prstGeom prst="rect">
            <a:avLst/>
          </a:prstGeom>
        </p:spPr>
        <p:txBody>
          <a:bodyPr/>
          <a:lstStyle>
            <a:lvl1pPr marL="0" indent="0" algn="ctr">
              <a:buNone/>
              <a:defRPr sz="2000"/>
            </a:lvl1pPr>
          </a:lstStyle>
          <a:p>
            <a:endParaRPr lang="en-US" dirty="0"/>
          </a:p>
        </p:txBody>
      </p:sp>
    </p:spTree>
    <p:extLst>
      <p:ext uri="{BB962C8B-B14F-4D97-AF65-F5344CB8AC3E}">
        <p14:creationId xmlns:p14="http://schemas.microsoft.com/office/powerpoint/2010/main" val="400958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386E6C6-6E94-4622-AF50-AB9F71EA7DAB}"/>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1/10/2025</a:t>
            </a:fld>
            <a:endParaRPr lang="en-US"/>
          </a:p>
        </p:txBody>
      </p:sp>
      <p:sp>
        <p:nvSpPr>
          <p:cNvPr id="6" name="Footer Placeholder 5">
            <a:extLst>
              <a:ext uri="{FF2B5EF4-FFF2-40B4-BE49-F238E27FC236}">
                <a16:creationId xmlns:a16="http://schemas.microsoft.com/office/drawing/2014/main" id="{C3B91208-1C8E-44E6-814A-8B581A2676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E474F45-C75A-4F69-B7AA-0A9BCF669308}"/>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‹N°›</a:t>
            </a:fld>
            <a:endParaRPr lang="en-US"/>
          </a:p>
        </p:txBody>
      </p:sp>
      <p:sp>
        <p:nvSpPr>
          <p:cNvPr id="10" name="Media Placeholder 9">
            <a:extLst>
              <a:ext uri="{FF2B5EF4-FFF2-40B4-BE49-F238E27FC236}">
                <a16:creationId xmlns:a16="http://schemas.microsoft.com/office/drawing/2014/main" id="{727675AA-B358-48FA-B1C1-5B98B47443DB}"/>
              </a:ext>
            </a:extLst>
          </p:cNvPr>
          <p:cNvSpPr>
            <a:spLocks noGrp="1"/>
          </p:cNvSpPr>
          <p:nvPr>
            <p:ph type="media" sz="quarter" idx="13"/>
          </p:nvPr>
        </p:nvSpPr>
        <p:spPr>
          <a:xfrm>
            <a:off x="6096000" y="2170706"/>
            <a:ext cx="4648200" cy="2610844"/>
          </a:xfrm>
          <a:prstGeom prst="rect">
            <a:avLst/>
          </a:prstGeom>
        </p:spPr>
        <p:txBody>
          <a:bodyPr/>
          <a:lstStyle>
            <a:lvl1pPr marL="0" indent="0" algn="ctr">
              <a:buNone/>
              <a:defRPr sz="1200"/>
            </a:lvl1pPr>
          </a:lstStyle>
          <a:p>
            <a:endParaRPr lang="en-US" dirty="0"/>
          </a:p>
        </p:txBody>
      </p:sp>
    </p:spTree>
    <p:extLst>
      <p:ext uri="{BB962C8B-B14F-4D97-AF65-F5344CB8AC3E}">
        <p14:creationId xmlns:p14="http://schemas.microsoft.com/office/powerpoint/2010/main" val="1445566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4F555C4-27F7-467A-9AF6-630F6B00B9E0}"/>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1/10/2025</a:t>
            </a:fld>
            <a:endParaRPr lang="en-US"/>
          </a:p>
        </p:txBody>
      </p:sp>
      <p:sp>
        <p:nvSpPr>
          <p:cNvPr id="8" name="Footer Placeholder 7">
            <a:extLst>
              <a:ext uri="{FF2B5EF4-FFF2-40B4-BE49-F238E27FC236}">
                <a16:creationId xmlns:a16="http://schemas.microsoft.com/office/drawing/2014/main" id="{DFA1C95A-1709-4B29-9F29-E98007CA5C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F7739E94-CC89-4EA9-A8FA-64E628F26AD3}"/>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‹N°›</a:t>
            </a:fld>
            <a:endParaRPr lang="en-US"/>
          </a:p>
        </p:txBody>
      </p:sp>
      <p:sp>
        <p:nvSpPr>
          <p:cNvPr id="12" name="Picture Placeholder 11">
            <a:extLst>
              <a:ext uri="{FF2B5EF4-FFF2-40B4-BE49-F238E27FC236}">
                <a16:creationId xmlns:a16="http://schemas.microsoft.com/office/drawing/2014/main" id="{29C241C9-AB3E-447C-B7F1-89C740012F60}"/>
              </a:ext>
            </a:extLst>
          </p:cNvPr>
          <p:cNvSpPr>
            <a:spLocks noGrp="1"/>
          </p:cNvSpPr>
          <p:nvPr>
            <p:ph type="pic" sz="quarter" idx="13"/>
          </p:nvPr>
        </p:nvSpPr>
        <p:spPr>
          <a:xfrm>
            <a:off x="708024" y="2489200"/>
            <a:ext cx="10774363" cy="2470150"/>
          </a:xfrm>
          <a:prstGeom prst="rect">
            <a:avLst/>
          </a:prstGeom>
        </p:spPr>
        <p:txBody>
          <a:bodyPr/>
          <a:lstStyle>
            <a:lvl1pPr marL="0" indent="0" algn="ctr">
              <a:buNone/>
              <a:defRPr sz="1600"/>
            </a:lvl1pPr>
          </a:lstStyle>
          <a:p>
            <a:endParaRPr lang="en-US" dirty="0"/>
          </a:p>
        </p:txBody>
      </p:sp>
    </p:spTree>
    <p:extLst>
      <p:ext uri="{BB962C8B-B14F-4D97-AF65-F5344CB8AC3E}">
        <p14:creationId xmlns:p14="http://schemas.microsoft.com/office/powerpoint/2010/main" val="249955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FFA8F3-FA82-40D0-B744-5E2C4DDDE8C8}"/>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1/10/2025</a:t>
            </a:fld>
            <a:endParaRPr lang="en-US"/>
          </a:p>
        </p:txBody>
      </p:sp>
      <p:sp>
        <p:nvSpPr>
          <p:cNvPr id="4" name="Footer Placeholder 3">
            <a:extLst>
              <a:ext uri="{FF2B5EF4-FFF2-40B4-BE49-F238E27FC236}">
                <a16:creationId xmlns:a16="http://schemas.microsoft.com/office/drawing/2014/main" id="{9EDB8BA8-6BC4-4015-A959-9EF1184B3A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49B9215-58F5-4237-86EC-D3DCA521B63E}"/>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‹N°›</a:t>
            </a:fld>
            <a:endParaRPr lang="en-US"/>
          </a:p>
        </p:txBody>
      </p:sp>
      <p:sp>
        <p:nvSpPr>
          <p:cNvPr id="19" name="Picture Placeholder 18">
            <a:extLst>
              <a:ext uri="{FF2B5EF4-FFF2-40B4-BE49-F238E27FC236}">
                <a16:creationId xmlns:a16="http://schemas.microsoft.com/office/drawing/2014/main" id="{117FD824-9088-47CD-BCA0-B1F4EDDBCF3C}"/>
              </a:ext>
            </a:extLst>
          </p:cNvPr>
          <p:cNvSpPr>
            <a:spLocks noGrp="1"/>
          </p:cNvSpPr>
          <p:nvPr>
            <p:ph type="pic" sz="quarter" idx="18"/>
          </p:nvPr>
        </p:nvSpPr>
        <p:spPr>
          <a:xfrm>
            <a:off x="5967472" y="708473"/>
            <a:ext cx="5523024" cy="5439915"/>
          </a:xfrm>
          <a:custGeom>
            <a:avLst/>
            <a:gdLst>
              <a:gd name="connsiteX0" fmla="*/ 0 w 5523024"/>
              <a:gd name="connsiteY0" fmla="*/ 373567 h 5439915"/>
              <a:gd name="connsiteX1" fmla="*/ 863639 w 5523024"/>
              <a:gd name="connsiteY1" fmla="*/ 373567 h 5439915"/>
              <a:gd name="connsiteX2" fmla="*/ 863639 w 5523024"/>
              <a:gd name="connsiteY2" fmla="*/ 5439915 h 5439915"/>
              <a:gd name="connsiteX3" fmla="*/ 0 w 5523024"/>
              <a:gd name="connsiteY3" fmla="*/ 5439915 h 5439915"/>
              <a:gd name="connsiteX4" fmla="*/ 1863754 w 5523024"/>
              <a:gd name="connsiteY4" fmla="*/ 373566 h 5439915"/>
              <a:gd name="connsiteX5" fmla="*/ 2727393 w 5523024"/>
              <a:gd name="connsiteY5" fmla="*/ 373566 h 5439915"/>
              <a:gd name="connsiteX6" fmla="*/ 2727393 w 5523024"/>
              <a:gd name="connsiteY6" fmla="*/ 5439915 h 5439915"/>
              <a:gd name="connsiteX7" fmla="*/ 1863754 w 5523024"/>
              <a:gd name="connsiteY7" fmla="*/ 5439915 h 5439915"/>
              <a:gd name="connsiteX8" fmla="*/ 2795631 w 5523024"/>
              <a:gd name="connsiteY8" fmla="*/ 221167 h 5439915"/>
              <a:gd name="connsiteX9" fmla="*/ 3659270 w 5523024"/>
              <a:gd name="connsiteY9" fmla="*/ 221167 h 5439915"/>
              <a:gd name="connsiteX10" fmla="*/ 3659270 w 5523024"/>
              <a:gd name="connsiteY10" fmla="*/ 5439915 h 5439915"/>
              <a:gd name="connsiteX11" fmla="*/ 2795631 w 5523024"/>
              <a:gd name="connsiteY11" fmla="*/ 5439915 h 5439915"/>
              <a:gd name="connsiteX12" fmla="*/ 4659385 w 5523024"/>
              <a:gd name="connsiteY12" fmla="*/ 221167 h 5439915"/>
              <a:gd name="connsiteX13" fmla="*/ 5523024 w 5523024"/>
              <a:gd name="connsiteY13" fmla="*/ 221167 h 5439915"/>
              <a:gd name="connsiteX14" fmla="*/ 5523024 w 5523024"/>
              <a:gd name="connsiteY14" fmla="*/ 5439915 h 5439915"/>
              <a:gd name="connsiteX15" fmla="*/ 4659385 w 5523024"/>
              <a:gd name="connsiteY15" fmla="*/ 5439915 h 5439915"/>
              <a:gd name="connsiteX16" fmla="*/ 931877 w 5523024"/>
              <a:gd name="connsiteY16" fmla="*/ 0 h 5439915"/>
              <a:gd name="connsiteX17" fmla="*/ 1795516 w 5523024"/>
              <a:gd name="connsiteY17" fmla="*/ 0 h 5439915"/>
              <a:gd name="connsiteX18" fmla="*/ 1795516 w 5523024"/>
              <a:gd name="connsiteY18" fmla="*/ 5066349 h 5439915"/>
              <a:gd name="connsiteX19" fmla="*/ 931877 w 5523024"/>
              <a:gd name="connsiteY19" fmla="*/ 5066349 h 5439915"/>
              <a:gd name="connsiteX20" fmla="*/ 3727508 w 5523024"/>
              <a:gd name="connsiteY20" fmla="*/ 0 h 5439915"/>
              <a:gd name="connsiteX21" fmla="*/ 4591147 w 5523024"/>
              <a:gd name="connsiteY21" fmla="*/ 0 h 5439915"/>
              <a:gd name="connsiteX22" fmla="*/ 4591147 w 5523024"/>
              <a:gd name="connsiteY22" fmla="*/ 5066349 h 5439915"/>
              <a:gd name="connsiteX23" fmla="*/ 3727508 w 5523024"/>
              <a:gd name="connsiteY23" fmla="*/ 5066349 h 543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3024" h="5439915">
                <a:moveTo>
                  <a:pt x="0" y="373567"/>
                </a:moveTo>
                <a:lnTo>
                  <a:pt x="863639" y="373567"/>
                </a:lnTo>
                <a:lnTo>
                  <a:pt x="863639" y="5439915"/>
                </a:lnTo>
                <a:lnTo>
                  <a:pt x="0" y="5439915"/>
                </a:lnTo>
                <a:close/>
                <a:moveTo>
                  <a:pt x="1863754" y="373566"/>
                </a:moveTo>
                <a:lnTo>
                  <a:pt x="2727393" y="373566"/>
                </a:lnTo>
                <a:lnTo>
                  <a:pt x="2727393" y="5439915"/>
                </a:lnTo>
                <a:lnTo>
                  <a:pt x="1863754" y="5439915"/>
                </a:lnTo>
                <a:close/>
                <a:moveTo>
                  <a:pt x="2795631" y="221167"/>
                </a:moveTo>
                <a:lnTo>
                  <a:pt x="3659270" y="221167"/>
                </a:lnTo>
                <a:lnTo>
                  <a:pt x="3659270" y="5439915"/>
                </a:lnTo>
                <a:lnTo>
                  <a:pt x="2795631" y="5439915"/>
                </a:lnTo>
                <a:close/>
                <a:moveTo>
                  <a:pt x="4659385" y="221167"/>
                </a:moveTo>
                <a:lnTo>
                  <a:pt x="5523024" y="221167"/>
                </a:lnTo>
                <a:lnTo>
                  <a:pt x="5523024" y="5439915"/>
                </a:lnTo>
                <a:lnTo>
                  <a:pt x="4659385" y="5439915"/>
                </a:lnTo>
                <a:close/>
                <a:moveTo>
                  <a:pt x="931877" y="0"/>
                </a:moveTo>
                <a:lnTo>
                  <a:pt x="1795516" y="0"/>
                </a:lnTo>
                <a:lnTo>
                  <a:pt x="1795516" y="5066349"/>
                </a:lnTo>
                <a:lnTo>
                  <a:pt x="931877" y="5066349"/>
                </a:lnTo>
                <a:close/>
                <a:moveTo>
                  <a:pt x="3727508" y="0"/>
                </a:moveTo>
                <a:lnTo>
                  <a:pt x="4591147" y="0"/>
                </a:lnTo>
                <a:lnTo>
                  <a:pt x="4591147" y="5066349"/>
                </a:lnTo>
                <a:lnTo>
                  <a:pt x="3727508" y="5066349"/>
                </a:lnTo>
                <a:close/>
              </a:path>
            </a:pathLst>
          </a:custGeom>
        </p:spPr>
        <p:txBody>
          <a:bodyPr wrap="square">
            <a:noAutofit/>
          </a:bodyPr>
          <a:lstStyle>
            <a:lvl1pPr>
              <a:defRPr sz="1200"/>
            </a:lvl1pPr>
          </a:lstStyle>
          <a:p>
            <a:endParaRPr lang="en-US" dirty="0"/>
          </a:p>
        </p:txBody>
      </p:sp>
      <p:sp>
        <p:nvSpPr>
          <p:cNvPr id="18" name="Text Placeholder 17">
            <a:extLst>
              <a:ext uri="{FF2B5EF4-FFF2-40B4-BE49-F238E27FC236}">
                <a16:creationId xmlns:a16="http://schemas.microsoft.com/office/drawing/2014/main" id="{9659E25B-AC41-4220-B7EB-4171260D110F}"/>
              </a:ext>
            </a:extLst>
          </p:cNvPr>
          <p:cNvSpPr>
            <a:spLocks noGrp="1"/>
          </p:cNvSpPr>
          <p:nvPr>
            <p:ph type="body" sz="quarter" idx="19" hasCustomPrompt="1"/>
          </p:nvPr>
        </p:nvSpPr>
        <p:spPr>
          <a:xfrm>
            <a:off x="1234440" y="1311966"/>
            <a:ext cx="4114800" cy="1317597"/>
          </a:xfrm>
          <a:prstGeom prst="rect">
            <a:avLst/>
          </a:prstGeom>
        </p:spPr>
        <p:txBody>
          <a:bodyPr/>
          <a:lstStyle>
            <a:lvl1pPr marL="0" indent="0" algn="r">
              <a:buNone/>
              <a:defRPr sz="4000" b="1">
                <a:solidFill>
                  <a:schemeClr val="bg2">
                    <a:lumMod val="25000"/>
                  </a:schemeClr>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744361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860B9-12F7-48F6-B828-46F31879C315}"/>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1/10/2025</a:t>
            </a:fld>
            <a:endParaRPr lang="en-US"/>
          </a:p>
        </p:txBody>
      </p:sp>
      <p:sp>
        <p:nvSpPr>
          <p:cNvPr id="3" name="Footer Placeholder 2">
            <a:extLst>
              <a:ext uri="{FF2B5EF4-FFF2-40B4-BE49-F238E27FC236}">
                <a16:creationId xmlns:a16="http://schemas.microsoft.com/office/drawing/2014/main" id="{64B30C79-6282-4A98-B155-3483B56D47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2562DD2-3853-45D2-B2FE-FE6EF9F86C0A}"/>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‹N°›</a:t>
            </a:fld>
            <a:endParaRPr lang="en-US"/>
          </a:p>
        </p:txBody>
      </p:sp>
    </p:spTree>
    <p:extLst>
      <p:ext uri="{BB962C8B-B14F-4D97-AF65-F5344CB8AC3E}">
        <p14:creationId xmlns:p14="http://schemas.microsoft.com/office/powerpoint/2010/main" val="2629212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5F2F400-9E5F-4582-A7D1-E4F7E09C175B}"/>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1/10/2025</a:t>
            </a:fld>
            <a:endParaRPr lang="en-US"/>
          </a:p>
        </p:txBody>
      </p:sp>
      <p:sp>
        <p:nvSpPr>
          <p:cNvPr id="6" name="Footer Placeholder 5">
            <a:extLst>
              <a:ext uri="{FF2B5EF4-FFF2-40B4-BE49-F238E27FC236}">
                <a16:creationId xmlns:a16="http://schemas.microsoft.com/office/drawing/2014/main" id="{0D5DF9C8-6927-41D9-BE4B-36351B002A4B}"/>
              </a:ext>
            </a:extLst>
          </p:cNvPr>
          <p:cNvSpPr>
            <a:spLocks noGrp="1"/>
          </p:cNvSpPr>
          <p:nvPr>
            <p:ph type="ftr" sz="quarter" idx="11"/>
          </p:nvPr>
        </p:nvSpPr>
        <p:spPr>
          <a:xfrm>
            <a:off x="4038600" y="6356350"/>
            <a:ext cx="2289629"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DC5920-40A0-48F2-811D-C0761FD18232}"/>
              </a:ext>
            </a:extLst>
          </p:cNvPr>
          <p:cNvSpPr>
            <a:spLocks noGrp="1"/>
          </p:cNvSpPr>
          <p:nvPr>
            <p:ph type="sldNum" sz="quarter" idx="12"/>
          </p:nvPr>
        </p:nvSpPr>
        <p:spPr>
          <a:xfrm>
            <a:off x="11553368" y="6356350"/>
            <a:ext cx="555171" cy="365125"/>
          </a:xfrm>
          <a:prstGeom prst="rect">
            <a:avLst/>
          </a:prstGeom>
        </p:spPr>
        <p:txBody>
          <a:bodyPr/>
          <a:lstStyle/>
          <a:p>
            <a:fld id="{B1DC0A37-4417-4D92-ACF4-CB362CCBE5D2}" type="slidenum">
              <a:rPr lang="en-US" smtClean="0"/>
              <a:t>‹N°›</a:t>
            </a:fld>
            <a:endParaRPr lang="en-US"/>
          </a:p>
        </p:txBody>
      </p:sp>
      <p:sp>
        <p:nvSpPr>
          <p:cNvPr id="11" name="Picture Placeholder 9">
            <a:extLst>
              <a:ext uri="{FF2B5EF4-FFF2-40B4-BE49-F238E27FC236}">
                <a16:creationId xmlns:a16="http://schemas.microsoft.com/office/drawing/2014/main" id="{98A3D746-68AF-4D14-93D1-5CC4B1854F44}"/>
              </a:ext>
            </a:extLst>
          </p:cNvPr>
          <p:cNvSpPr>
            <a:spLocks noGrp="1"/>
          </p:cNvSpPr>
          <p:nvPr>
            <p:ph type="pic" sz="quarter" idx="14"/>
          </p:nvPr>
        </p:nvSpPr>
        <p:spPr>
          <a:xfrm>
            <a:off x="6923372" y="-815154"/>
            <a:ext cx="1797782" cy="1799726"/>
          </a:xfrm>
          <a:prstGeom prst="ellipse">
            <a:avLst/>
          </a:prstGeom>
        </p:spPr>
        <p:txBody>
          <a:bodyPr/>
          <a:lstStyle>
            <a:lvl1pPr marL="0" indent="0" algn="ctr">
              <a:buNone/>
              <a:defRPr sz="1400"/>
            </a:lvl1pPr>
          </a:lstStyle>
          <a:p>
            <a:endParaRPr lang="en-US" dirty="0"/>
          </a:p>
        </p:txBody>
      </p:sp>
      <p:sp>
        <p:nvSpPr>
          <p:cNvPr id="12" name="Picture Placeholder 9">
            <a:extLst>
              <a:ext uri="{FF2B5EF4-FFF2-40B4-BE49-F238E27FC236}">
                <a16:creationId xmlns:a16="http://schemas.microsoft.com/office/drawing/2014/main" id="{6CCCCBC0-1866-4FE8-B263-52676651F5CF}"/>
              </a:ext>
            </a:extLst>
          </p:cNvPr>
          <p:cNvSpPr>
            <a:spLocks noGrp="1"/>
          </p:cNvSpPr>
          <p:nvPr>
            <p:ph type="pic" sz="quarter" idx="15"/>
          </p:nvPr>
        </p:nvSpPr>
        <p:spPr>
          <a:xfrm>
            <a:off x="6923372" y="1275393"/>
            <a:ext cx="1797782" cy="1799726"/>
          </a:xfrm>
          <a:prstGeom prst="ellipse">
            <a:avLst/>
          </a:prstGeom>
        </p:spPr>
        <p:txBody>
          <a:bodyPr/>
          <a:lstStyle>
            <a:lvl1pPr marL="0" indent="0" algn="ctr">
              <a:buNone/>
              <a:defRPr sz="1400"/>
            </a:lvl1pPr>
          </a:lstStyle>
          <a:p>
            <a:endParaRPr lang="en-US" dirty="0"/>
          </a:p>
        </p:txBody>
      </p:sp>
      <p:sp>
        <p:nvSpPr>
          <p:cNvPr id="13" name="Picture Placeholder 9">
            <a:extLst>
              <a:ext uri="{FF2B5EF4-FFF2-40B4-BE49-F238E27FC236}">
                <a16:creationId xmlns:a16="http://schemas.microsoft.com/office/drawing/2014/main" id="{66D321B2-47AC-48CA-A41B-895BA90C057D}"/>
              </a:ext>
            </a:extLst>
          </p:cNvPr>
          <p:cNvSpPr>
            <a:spLocks noGrp="1"/>
          </p:cNvSpPr>
          <p:nvPr>
            <p:ph type="pic" sz="quarter" idx="16"/>
          </p:nvPr>
        </p:nvSpPr>
        <p:spPr>
          <a:xfrm>
            <a:off x="6923372" y="3365940"/>
            <a:ext cx="1797782" cy="1799726"/>
          </a:xfrm>
          <a:prstGeom prst="ellipse">
            <a:avLst/>
          </a:prstGeom>
        </p:spPr>
        <p:txBody>
          <a:bodyPr/>
          <a:lstStyle>
            <a:lvl1pPr marL="0" indent="0" algn="ctr">
              <a:buNone/>
              <a:defRPr sz="1400"/>
            </a:lvl1pPr>
          </a:lstStyle>
          <a:p>
            <a:endParaRPr lang="en-US" dirty="0"/>
          </a:p>
        </p:txBody>
      </p:sp>
      <p:sp>
        <p:nvSpPr>
          <p:cNvPr id="14" name="Picture Placeholder 9">
            <a:extLst>
              <a:ext uri="{FF2B5EF4-FFF2-40B4-BE49-F238E27FC236}">
                <a16:creationId xmlns:a16="http://schemas.microsoft.com/office/drawing/2014/main" id="{DD06B7E9-BC44-47F4-A75B-8334E2FD52FC}"/>
              </a:ext>
            </a:extLst>
          </p:cNvPr>
          <p:cNvSpPr>
            <a:spLocks noGrp="1"/>
          </p:cNvSpPr>
          <p:nvPr>
            <p:ph type="pic" sz="quarter" idx="17"/>
          </p:nvPr>
        </p:nvSpPr>
        <p:spPr>
          <a:xfrm>
            <a:off x="6923372" y="5456487"/>
            <a:ext cx="1797782" cy="1799726"/>
          </a:xfrm>
          <a:prstGeom prst="ellipse">
            <a:avLst/>
          </a:prstGeom>
        </p:spPr>
        <p:txBody>
          <a:bodyPr/>
          <a:lstStyle>
            <a:lvl1pPr marL="0" indent="0" algn="ctr">
              <a:buNone/>
              <a:defRPr sz="1400"/>
            </a:lvl1pPr>
          </a:lstStyle>
          <a:p>
            <a:endParaRPr lang="en-US" dirty="0"/>
          </a:p>
        </p:txBody>
      </p:sp>
      <p:sp>
        <p:nvSpPr>
          <p:cNvPr id="17" name="Picture Placeholder 9">
            <a:extLst>
              <a:ext uri="{FF2B5EF4-FFF2-40B4-BE49-F238E27FC236}">
                <a16:creationId xmlns:a16="http://schemas.microsoft.com/office/drawing/2014/main" id="{1EE47DD6-AC01-432C-831F-77586BCC3BBA}"/>
              </a:ext>
            </a:extLst>
          </p:cNvPr>
          <p:cNvSpPr>
            <a:spLocks noGrp="1"/>
          </p:cNvSpPr>
          <p:nvPr>
            <p:ph type="pic" sz="quarter" idx="20"/>
          </p:nvPr>
        </p:nvSpPr>
        <p:spPr>
          <a:xfrm>
            <a:off x="8978482" y="4428556"/>
            <a:ext cx="1797782" cy="1799726"/>
          </a:xfrm>
          <a:prstGeom prst="ellipse">
            <a:avLst/>
          </a:prstGeom>
        </p:spPr>
        <p:txBody>
          <a:bodyPr/>
          <a:lstStyle>
            <a:lvl1pPr marL="0" indent="0" algn="ctr">
              <a:buNone/>
              <a:defRPr sz="1400"/>
            </a:lvl1pPr>
          </a:lstStyle>
          <a:p>
            <a:endParaRPr lang="en-US" dirty="0"/>
          </a:p>
        </p:txBody>
      </p:sp>
      <p:sp>
        <p:nvSpPr>
          <p:cNvPr id="22" name="Picture Placeholder 9">
            <a:extLst>
              <a:ext uri="{FF2B5EF4-FFF2-40B4-BE49-F238E27FC236}">
                <a16:creationId xmlns:a16="http://schemas.microsoft.com/office/drawing/2014/main" id="{59FAF888-D431-4CC6-9CBB-1514477596E1}"/>
              </a:ext>
            </a:extLst>
          </p:cNvPr>
          <p:cNvSpPr>
            <a:spLocks noGrp="1"/>
          </p:cNvSpPr>
          <p:nvPr>
            <p:ph type="pic" sz="quarter" idx="25"/>
          </p:nvPr>
        </p:nvSpPr>
        <p:spPr>
          <a:xfrm>
            <a:off x="8978482" y="2338009"/>
            <a:ext cx="1797782" cy="1799726"/>
          </a:xfrm>
          <a:prstGeom prst="ellipse">
            <a:avLst/>
          </a:prstGeom>
        </p:spPr>
        <p:txBody>
          <a:bodyPr/>
          <a:lstStyle>
            <a:lvl1pPr marL="0" indent="0" algn="ctr">
              <a:buNone/>
              <a:defRPr sz="1400"/>
            </a:lvl1pPr>
          </a:lstStyle>
          <a:p>
            <a:endParaRPr lang="en-US" dirty="0"/>
          </a:p>
        </p:txBody>
      </p:sp>
      <p:sp>
        <p:nvSpPr>
          <p:cNvPr id="23" name="Picture Placeholder 9">
            <a:extLst>
              <a:ext uri="{FF2B5EF4-FFF2-40B4-BE49-F238E27FC236}">
                <a16:creationId xmlns:a16="http://schemas.microsoft.com/office/drawing/2014/main" id="{0478865B-212C-4302-A6B0-F235E543759A}"/>
              </a:ext>
            </a:extLst>
          </p:cNvPr>
          <p:cNvSpPr>
            <a:spLocks noGrp="1"/>
          </p:cNvSpPr>
          <p:nvPr>
            <p:ph type="pic" sz="quarter" idx="26"/>
          </p:nvPr>
        </p:nvSpPr>
        <p:spPr>
          <a:xfrm>
            <a:off x="8978482" y="247462"/>
            <a:ext cx="1797782" cy="1799726"/>
          </a:xfrm>
          <a:prstGeom prst="ellipse">
            <a:avLst/>
          </a:prstGeom>
        </p:spPr>
        <p:txBody>
          <a:bodyPr/>
          <a:lstStyle>
            <a:lvl1pPr marL="0" indent="0" algn="ctr">
              <a:buNone/>
              <a:defRPr sz="1400"/>
            </a:lvl1pPr>
          </a:lstStyle>
          <a:p>
            <a:endParaRPr lang="en-US" dirty="0"/>
          </a:p>
        </p:txBody>
      </p:sp>
    </p:spTree>
    <p:extLst>
      <p:ext uri="{BB962C8B-B14F-4D97-AF65-F5344CB8AC3E}">
        <p14:creationId xmlns:p14="http://schemas.microsoft.com/office/powerpoint/2010/main" val="2444406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C44E1E4-126D-48C8-B652-245BC93D7F94}"/>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1/10/2025</a:t>
            </a:fld>
            <a:endParaRPr lang="en-US"/>
          </a:p>
        </p:txBody>
      </p:sp>
      <p:sp>
        <p:nvSpPr>
          <p:cNvPr id="6" name="Footer Placeholder 5">
            <a:extLst>
              <a:ext uri="{FF2B5EF4-FFF2-40B4-BE49-F238E27FC236}">
                <a16:creationId xmlns:a16="http://schemas.microsoft.com/office/drawing/2014/main" id="{DCE8E7B6-1D5D-4DFE-BFB8-08F12C7787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1714FEF-A5E7-483F-AFB4-D741EB93703C}"/>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‹N°›</a:t>
            </a:fld>
            <a:endParaRPr lang="en-US"/>
          </a:p>
        </p:txBody>
      </p:sp>
      <p:sp>
        <p:nvSpPr>
          <p:cNvPr id="9" name="Picture Placeholder 8">
            <a:extLst>
              <a:ext uri="{FF2B5EF4-FFF2-40B4-BE49-F238E27FC236}">
                <a16:creationId xmlns:a16="http://schemas.microsoft.com/office/drawing/2014/main" id="{AC6D0CA0-1FA0-40A1-AC43-E1C6DDD6359F}"/>
              </a:ext>
            </a:extLst>
          </p:cNvPr>
          <p:cNvSpPr>
            <a:spLocks noGrp="1"/>
          </p:cNvSpPr>
          <p:nvPr>
            <p:ph type="pic" sz="quarter" idx="13"/>
          </p:nvPr>
        </p:nvSpPr>
        <p:spPr>
          <a:xfrm>
            <a:off x="6702620" y="2298691"/>
            <a:ext cx="663934" cy="663934"/>
          </a:xfrm>
          <a:prstGeom prst="ellipse">
            <a:avLst/>
          </a:prstGeom>
        </p:spPr>
        <p:txBody>
          <a:bodyPr/>
          <a:lstStyle>
            <a:lvl1pPr marL="0" indent="0" algn="ctr">
              <a:buNone/>
              <a:defRPr sz="800"/>
            </a:lvl1pPr>
          </a:lstStyle>
          <a:p>
            <a:endParaRPr lang="en-US" dirty="0"/>
          </a:p>
        </p:txBody>
      </p:sp>
      <p:sp>
        <p:nvSpPr>
          <p:cNvPr id="20" name="Picture Placeholder 8">
            <a:extLst>
              <a:ext uri="{FF2B5EF4-FFF2-40B4-BE49-F238E27FC236}">
                <a16:creationId xmlns:a16="http://schemas.microsoft.com/office/drawing/2014/main" id="{FA29A77C-7228-4831-A8C9-8594391E06C3}"/>
              </a:ext>
            </a:extLst>
          </p:cNvPr>
          <p:cNvSpPr>
            <a:spLocks noGrp="1"/>
          </p:cNvSpPr>
          <p:nvPr>
            <p:ph type="pic" sz="quarter" idx="14"/>
          </p:nvPr>
        </p:nvSpPr>
        <p:spPr>
          <a:xfrm>
            <a:off x="6702620" y="4117009"/>
            <a:ext cx="663934" cy="663934"/>
          </a:xfrm>
          <a:prstGeom prst="ellipse">
            <a:avLst/>
          </a:prstGeom>
        </p:spPr>
        <p:txBody>
          <a:bodyPr/>
          <a:lstStyle>
            <a:lvl1pPr marL="0" indent="0" algn="ctr">
              <a:buNone/>
              <a:defRPr sz="800"/>
            </a:lvl1pPr>
          </a:lstStyle>
          <a:p>
            <a:endParaRPr lang="en-US" dirty="0"/>
          </a:p>
        </p:txBody>
      </p:sp>
      <p:sp>
        <p:nvSpPr>
          <p:cNvPr id="21" name="Picture Placeholder 8">
            <a:extLst>
              <a:ext uri="{FF2B5EF4-FFF2-40B4-BE49-F238E27FC236}">
                <a16:creationId xmlns:a16="http://schemas.microsoft.com/office/drawing/2014/main" id="{18D74219-4053-40B5-9E43-F0EE666D45D9}"/>
              </a:ext>
            </a:extLst>
          </p:cNvPr>
          <p:cNvSpPr>
            <a:spLocks noGrp="1"/>
          </p:cNvSpPr>
          <p:nvPr>
            <p:ph type="pic" sz="quarter" idx="15"/>
          </p:nvPr>
        </p:nvSpPr>
        <p:spPr>
          <a:xfrm>
            <a:off x="4791162" y="3254169"/>
            <a:ext cx="663934" cy="663934"/>
          </a:xfrm>
          <a:prstGeom prst="ellipse">
            <a:avLst/>
          </a:prstGeom>
        </p:spPr>
        <p:txBody>
          <a:bodyPr/>
          <a:lstStyle>
            <a:lvl1pPr marL="0" indent="0" algn="ctr">
              <a:buNone/>
              <a:defRPr sz="800"/>
            </a:lvl1pPr>
          </a:lstStyle>
          <a:p>
            <a:endParaRPr lang="en-US" dirty="0"/>
          </a:p>
        </p:txBody>
      </p:sp>
      <p:sp>
        <p:nvSpPr>
          <p:cNvPr id="22" name="Picture Placeholder 8">
            <a:extLst>
              <a:ext uri="{FF2B5EF4-FFF2-40B4-BE49-F238E27FC236}">
                <a16:creationId xmlns:a16="http://schemas.microsoft.com/office/drawing/2014/main" id="{13731221-BE82-4959-B49B-6F1091980358}"/>
              </a:ext>
            </a:extLst>
          </p:cNvPr>
          <p:cNvSpPr>
            <a:spLocks noGrp="1"/>
          </p:cNvSpPr>
          <p:nvPr>
            <p:ph type="pic" sz="quarter" idx="16"/>
          </p:nvPr>
        </p:nvSpPr>
        <p:spPr>
          <a:xfrm>
            <a:off x="4791162" y="5009601"/>
            <a:ext cx="663934" cy="663934"/>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594152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Frame 6">
            <a:extLst>
              <a:ext uri="{FF2B5EF4-FFF2-40B4-BE49-F238E27FC236}">
                <a16:creationId xmlns:a16="http://schemas.microsoft.com/office/drawing/2014/main" id="{EF3BF7B4-B242-4EC2-B7C0-8626DD6534A7}"/>
              </a:ext>
            </a:extLst>
          </p:cNvPr>
          <p:cNvSpPr/>
          <p:nvPr userDrawn="1"/>
        </p:nvSpPr>
        <p:spPr>
          <a:xfrm>
            <a:off x="0" y="0"/>
            <a:ext cx="12191999" cy="6858000"/>
          </a:xfrm>
          <a:prstGeom prst="frame">
            <a:avLst>
              <a:gd name="adj1" fmla="val 102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9404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xiv.org/abs/1909.12962"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a:extLst>
              <a:ext uri="{FF2B5EF4-FFF2-40B4-BE49-F238E27FC236}">
                <a16:creationId xmlns:a16="http://schemas.microsoft.com/office/drawing/2014/main" id="{69C14475-3991-26B0-34E0-7F4975B35F9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555" b="5555"/>
          <a:stretch>
            <a:fillRect/>
          </a:stretch>
        </p:blipFill>
        <p:spPr>
          <a:xfrm>
            <a:off x="1" y="0"/>
            <a:ext cx="12192000" cy="6858000"/>
          </a:xfrm>
        </p:spPr>
      </p:pic>
      <p:sp>
        <p:nvSpPr>
          <p:cNvPr id="5" name="Rectangle 4">
            <a:extLst>
              <a:ext uri="{FF2B5EF4-FFF2-40B4-BE49-F238E27FC236}">
                <a16:creationId xmlns:a16="http://schemas.microsoft.com/office/drawing/2014/main" id="{3430608B-0699-459E-AEF8-5A0B5450FE05}"/>
              </a:ext>
            </a:extLst>
          </p:cNvPr>
          <p:cNvSpPr/>
          <p:nvPr/>
        </p:nvSpPr>
        <p:spPr>
          <a:xfrm>
            <a:off x="0" y="0"/>
            <a:ext cx="12192000" cy="6858000"/>
          </a:xfrm>
          <a:prstGeom prst="rect">
            <a:avLst/>
          </a:prstGeom>
          <a:gradFill>
            <a:gsLst>
              <a:gs pos="7000">
                <a:srgbClr val="F25245">
                  <a:alpha val="64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583DBDA-88B7-493D-9B65-582E914C9A41}"/>
              </a:ext>
            </a:extLst>
          </p:cNvPr>
          <p:cNvSpPr txBox="1"/>
          <p:nvPr/>
        </p:nvSpPr>
        <p:spPr>
          <a:xfrm>
            <a:off x="1880158" y="1754326"/>
            <a:ext cx="8604937" cy="1169551"/>
          </a:xfrm>
          <a:prstGeom prst="rect">
            <a:avLst/>
          </a:prstGeom>
          <a:noFill/>
        </p:spPr>
        <p:txBody>
          <a:bodyPr wrap="square" rtlCol="0">
            <a:spAutoFit/>
          </a:bodyPr>
          <a:lstStyle/>
          <a:p>
            <a:pPr algn="ctr"/>
            <a:r>
              <a:rPr lang="en-US" sz="7000" b="1" dirty="0">
                <a:solidFill>
                  <a:schemeClr val="bg1"/>
                </a:solidFill>
                <a:latin typeface="Tw Cen MT" panose="020B0602020104020603" pitchFamily="34" charset="0"/>
                <a:ea typeface="Tahoma" panose="020B0604030504040204" pitchFamily="34" charset="0"/>
                <a:cs typeface="Arial" panose="020B0604020202020204" pitchFamily="34" charset="0"/>
              </a:rPr>
              <a:t>DEEPFAKE DETECTION </a:t>
            </a:r>
          </a:p>
        </p:txBody>
      </p:sp>
      <p:pic>
        <p:nvPicPr>
          <p:cNvPr id="17" name="Picture 2">
            <a:extLst>
              <a:ext uri="{FF2B5EF4-FFF2-40B4-BE49-F238E27FC236}">
                <a16:creationId xmlns:a16="http://schemas.microsoft.com/office/drawing/2014/main" id="{2E5CAE72-4C1D-D17C-5EBF-3D35022FE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2" y="0"/>
            <a:ext cx="2740814" cy="1025129"/>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BA562D01-EDF8-6BD9-5239-AD4AFF6E43D2}"/>
              </a:ext>
            </a:extLst>
          </p:cNvPr>
          <p:cNvSpPr txBox="1"/>
          <p:nvPr/>
        </p:nvSpPr>
        <p:spPr>
          <a:xfrm>
            <a:off x="9891422" y="5934670"/>
            <a:ext cx="3362566" cy="938719"/>
          </a:xfrm>
          <a:prstGeom prst="rect">
            <a:avLst/>
          </a:prstGeom>
          <a:noFill/>
        </p:spPr>
        <p:txBody>
          <a:bodyPr wrap="square">
            <a:spAutoFit/>
          </a:bodyPr>
          <a:lstStyle/>
          <a:p>
            <a:r>
              <a:rPr lang="fr-FR" sz="2800" dirty="0">
                <a:solidFill>
                  <a:schemeClr val="bg1"/>
                </a:solidFill>
              </a:rPr>
              <a:t>Proposé par</a:t>
            </a:r>
            <a:r>
              <a:rPr lang="fr-FR" sz="2700" dirty="0">
                <a:solidFill>
                  <a:schemeClr val="bg1"/>
                </a:solidFill>
              </a:rPr>
              <a:t> :</a:t>
            </a:r>
          </a:p>
          <a:p>
            <a:r>
              <a:rPr lang="fr-FR" sz="2700" b="1" dirty="0" err="1">
                <a:solidFill>
                  <a:schemeClr val="bg1"/>
                </a:solidFill>
              </a:rPr>
              <a:t>Belcaid</a:t>
            </a:r>
            <a:r>
              <a:rPr lang="fr-FR" sz="2700" b="1" dirty="0">
                <a:solidFill>
                  <a:schemeClr val="bg1"/>
                </a:solidFill>
              </a:rPr>
              <a:t> Anas</a:t>
            </a:r>
          </a:p>
        </p:txBody>
      </p:sp>
      <p:sp>
        <p:nvSpPr>
          <p:cNvPr id="3" name="ZoneTexte 2">
            <a:extLst>
              <a:ext uri="{FF2B5EF4-FFF2-40B4-BE49-F238E27FC236}">
                <a16:creationId xmlns:a16="http://schemas.microsoft.com/office/drawing/2014/main" id="{118B2C78-D43B-1BF9-6814-DA465373A031}"/>
              </a:ext>
            </a:extLst>
          </p:cNvPr>
          <p:cNvSpPr txBox="1"/>
          <p:nvPr/>
        </p:nvSpPr>
        <p:spPr>
          <a:xfrm>
            <a:off x="66182" y="5103674"/>
            <a:ext cx="4380690" cy="1754326"/>
          </a:xfrm>
          <a:prstGeom prst="rect">
            <a:avLst/>
          </a:prstGeom>
          <a:noFill/>
        </p:spPr>
        <p:txBody>
          <a:bodyPr wrap="square">
            <a:spAutoFit/>
          </a:bodyPr>
          <a:lstStyle/>
          <a:p>
            <a:r>
              <a:rPr lang="fr-FR" sz="2800" dirty="0">
                <a:solidFill>
                  <a:schemeClr val="bg1"/>
                </a:solidFill>
              </a:rPr>
              <a:t>Préparé par </a:t>
            </a:r>
            <a:r>
              <a:rPr lang="fr-FR" sz="2700" b="1" dirty="0">
                <a:solidFill>
                  <a:schemeClr val="bg1"/>
                </a:solidFill>
                <a:latin typeface="+mj-lt"/>
              </a:rPr>
              <a:t>: </a:t>
            </a:r>
          </a:p>
          <a:p>
            <a:r>
              <a:rPr lang="fr-FR" sz="2700" b="1" dirty="0">
                <a:solidFill>
                  <a:schemeClr val="bg1"/>
                </a:solidFill>
                <a:latin typeface="+mj-lt"/>
              </a:rPr>
              <a:t>Bouhnas Chaymae</a:t>
            </a:r>
          </a:p>
          <a:p>
            <a:r>
              <a:rPr lang="fr-FR" sz="2700" b="1" dirty="0">
                <a:solidFill>
                  <a:schemeClr val="bg1"/>
                </a:solidFill>
                <a:latin typeface="+mj-lt"/>
              </a:rPr>
              <a:t>EL Alami </a:t>
            </a:r>
            <a:r>
              <a:rPr lang="fr-FR" sz="2700" b="1" dirty="0" err="1">
                <a:solidFill>
                  <a:schemeClr val="bg1"/>
                </a:solidFill>
                <a:latin typeface="+mj-lt"/>
              </a:rPr>
              <a:t>Nihad</a:t>
            </a:r>
            <a:endParaRPr lang="fr-FR" sz="2700" b="1" dirty="0">
              <a:solidFill>
                <a:schemeClr val="bg1"/>
              </a:solidFill>
              <a:latin typeface="+mj-lt"/>
            </a:endParaRPr>
          </a:p>
          <a:p>
            <a:r>
              <a:rPr lang="fr-FR" sz="2700" b="1" dirty="0">
                <a:solidFill>
                  <a:schemeClr val="bg1"/>
                </a:solidFill>
                <a:latin typeface="+mj-lt"/>
              </a:rPr>
              <a:t>EL </a:t>
            </a:r>
            <a:r>
              <a:rPr lang="fr-FR" sz="2700" b="1" dirty="0" err="1">
                <a:solidFill>
                  <a:schemeClr val="bg1"/>
                </a:solidFill>
                <a:latin typeface="+mj-lt"/>
              </a:rPr>
              <a:t>Gamani</a:t>
            </a:r>
            <a:r>
              <a:rPr lang="fr-FR" sz="2700" b="1" dirty="0">
                <a:solidFill>
                  <a:schemeClr val="bg1"/>
                </a:solidFill>
                <a:latin typeface="+mj-lt"/>
              </a:rPr>
              <a:t> Ahlam</a:t>
            </a:r>
            <a:endParaRPr lang="fr-MA" sz="2700" b="1" dirty="0">
              <a:solidFill>
                <a:schemeClr val="bg1"/>
              </a:solidFill>
              <a:latin typeface="+mj-lt"/>
            </a:endParaRPr>
          </a:p>
        </p:txBody>
      </p:sp>
    </p:spTree>
    <p:extLst>
      <p:ext uri="{BB962C8B-B14F-4D97-AF65-F5344CB8AC3E}">
        <p14:creationId xmlns:p14="http://schemas.microsoft.com/office/powerpoint/2010/main" val="8354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6DFFB3-408E-CEAF-0130-1ABF75F57771}"/>
              </a:ext>
            </a:extLst>
          </p:cNvPr>
          <p:cNvSpPr txBox="1"/>
          <p:nvPr/>
        </p:nvSpPr>
        <p:spPr>
          <a:xfrm>
            <a:off x="-472703" y="1303144"/>
            <a:ext cx="10913067" cy="564385"/>
          </a:xfrm>
          <a:prstGeom prst="rect">
            <a:avLst/>
          </a:prstGeom>
          <a:noFill/>
        </p:spPr>
        <p:txBody>
          <a:bodyPr wrap="square">
            <a:spAutoFit/>
          </a:bodyPr>
          <a:lstStyle/>
          <a:p>
            <a:pPr marL="285750" indent="-285750" algn="ctr">
              <a:lnSpc>
                <a:spcPct val="107000"/>
              </a:lnSpc>
              <a:spcAft>
                <a:spcPts val="800"/>
              </a:spcAft>
              <a:buFont typeface="Arial" panose="020B0604020202020204" pitchFamily="34" charset="0"/>
              <a:buChar char="•"/>
            </a:pPr>
            <a:r>
              <a:rPr lang="fr-FR" sz="3000" kern="100" dirty="0">
                <a:solidFill>
                  <a:srgbClr val="FF0000"/>
                </a:solidFill>
                <a:latin typeface="Calibri" panose="020F0502020204030204" pitchFamily="34" charset="0"/>
                <a:ea typeface="Calibri" panose="020F0502020204030204" pitchFamily="34" charset="0"/>
                <a:cs typeface="Arial" panose="020B0604020202020204" pitchFamily="34" charset="0"/>
              </a:rPr>
              <a:t>L’architecture de model </a:t>
            </a:r>
            <a:r>
              <a:rPr lang="fr-FR" sz="2800" dirty="0">
                <a:solidFill>
                  <a:srgbClr val="FF0000"/>
                </a:solidFill>
              </a:rPr>
              <a:t>pré-</a:t>
            </a:r>
            <a:r>
              <a:rPr lang="fr-FR" sz="2800" dirty="0" err="1">
                <a:solidFill>
                  <a:srgbClr val="FF0000"/>
                </a:solidFill>
              </a:rPr>
              <a:t>entraîn</a:t>
            </a:r>
            <a:r>
              <a:rPr lang="fr-FR" sz="2800" dirty="0">
                <a:solidFill>
                  <a:srgbClr val="FF0000"/>
                </a:solidFill>
              </a:rPr>
              <a:t> </a:t>
            </a:r>
            <a:r>
              <a:rPr lang="fr-FR" sz="3000" kern="100" dirty="0">
                <a:solidFill>
                  <a:srgbClr val="FF0000"/>
                </a:solidFill>
                <a:latin typeface="Calibri" panose="020F0502020204030204" pitchFamily="34" charset="0"/>
                <a:ea typeface="Calibri" panose="020F0502020204030204" pitchFamily="34" charset="0"/>
                <a:cs typeface="Arial" panose="020B0604020202020204" pitchFamily="34" charset="0"/>
              </a:rPr>
              <a:t>: ResNet50+LSTM:</a:t>
            </a:r>
          </a:p>
        </p:txBody>
      </p:sp>
      <p:sp>
        <p:nvSpPr>
          <p:cNvPr id="4" name="Freeform 20">
            <a:extLst>
              <a:ext uri="{FF2B5EF4-FFF2-40B4-BE49-F238E27FC236}">
                <a16:creationId xmlns:a16="http://schemas.microsoft.com/office/drawing/2014/main" id="{C50184E0-524D-E621-9CAE-06B7AB67FB78}"/>
              </a:ext>
            </a:extLst>
          </p:cNvPr>
          <p:cNvSpPr/>
          <p:nvPr/>
        </p:nvSpPr>
        <p:spPr>
          <a:xfrm>
            <a:off x="10635170" y="-3575080"/>
            <a:ext cx="7473536" cy="75852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 name="Freeform 3">
            <a:extLst>
              <a:ext uri="{FF2B5EF4-FFF2-40B4-BE49-F238E27FC236}">
                <a16:creationId xmlns:a16="http://schemas.microsoft.com/office/drawing/2014/main" id="{D62F8DFD-E8FC-2201-81B7-8C99C92B005F}"/>
              </a:ext>
            </a:extLst>
          </p:cNvPr>
          <p:cNvSpPr/>
          <p:nvPr/>
        </p:nvSpPr>
        <p:spPr>
          <a:xfrm>
            <a:off x="-10286508" y="-1946397"/>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pic>
        <p:nvPicPr>
          <p:cNvPr id="6" name="Image 5">
            <a:extLst>
              <a:ext uri="{FF2B5EF4-FFF2-40B4-BE49-F238E27FC236}">
                <a16:creationId xmlns:a16="http://schemas.microsoft.com/office/drawing/2014/main" id="{697F7535-E5F1-0700-66D0-C4E49EC70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16" y="1926772"/>
            <a:ext cx="10466900" cy="3992336"/>
          </a:xfrm>
          <a:prstGeom prst="rect">
            <a:avLst/>
          </a:prstGeom>
        </p:spPr>
      </p:pic>
    </p:spTree>
    <p:extLst>
      <p:ext uri="{BB962C8B-B14F-4D97-AF65-F5344CB8AC3E}">
        <p14:creationId xmlns:p14="http://schemas.microsoft.com/office/powerpoint/2010/main" val="3238339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6DFFB3-408E-CEAF-0130-1ABF75F57771}"/>
              </a:ext>
            </a:extLst>
          </p:cNvPr>
          <p:cNvSpPr txBox="1"/>
          <p:nvPr/>
        </p:nvSpPr>
        <p:spPr>
          <a:xfrm>
            <a:off x="-277897" y="770089"/>
            <a:ext cx="10913067" cy="595291"/>
          </a:xfrm>
          <a:prstGeom prst="rect">
            <a:avLst/>
          </a:prstGeom>
          <a:noFill/>
        </p:spPr>
        <p:txBody>
          <a:bodyPr wrap="square">
            <a:spAutoFit/>
          </a:bodyPr>
          <a:lstStyle/>
          <a:p>
            <a:pPr marL="285750" indent="-285750" algn="ctr">
              <a:lnSpc>
                <a:spcPct val="107000"/>
              </a:lnSpc>
              <a:spcAft>
                <a:spcPts val="800"/>
              </a:spcAft>
              <a:buFont typeface="Arial" panose="020B0604020202020204" pitchFamily="34" charset="0"/>
              <a:buChar char="•"/>
            </a:pPr>
            <a:r>
              <a:rPr lang="fr-FR" sz="3000" kern="100" dirty="0">
                <a:solidFill>
                  <a:srgbClr val="FF0000"/>
                </a:solidFill>
                <a:latin typeface="Calibri" panose="020F0502020204030204" pitchFamily="34" charset="0"/>
                <a:ea typeface="Calibri" panose="020F0502020204030204" pitchFamily="34" charset="0"/>
                <a:cs typeface="Arial" panose="020B0604020202020204" pitchFamily="34" charset="0"/>
              </a:rPr>
              <a:t>L’architecture de model </a:t>
            </a:r>
            <a:r>
              <a:rPr lang="fr-FR" sz="3200" dirty="0">
                <a:solidFill>
                  <a:srgbClr val="F25245"/>
                </a:solidFill>
              </a:rPr>
              <a:t>pré-</a:t>
            </a:r>
            <a:r>
              <a:rPr lang="fr-FR" sz="3200" dirty="0" err="1">
                <a:solidFill>
                  <a:srgbClr val="F25245"/>
                </a:solidFill>
              </a:rPr>
              <a:t>entraîn</a:t>
            </a:r>
            <a:r>
              <a:rPr lang="fr-FR" sz="3200" dirty="0">
                <a:solidFill>
                  <a:srgbClr val="F25245"/>
                </a:solidFill>
              </a:rPr>
              <a:t> : ResNet50 +LSTM</a:t>
            </a:r>
            <a:endParaRPr lang="fr-FR" sz="3000" kern="100" dirty="0">
              <a:solidFill>
                <a:srgbClr val="F25245"/>
              </a:solidFill>
              <a:latin typeface="Calibri" panose="020F0502020204030204" pitchFamily="34" charset="0"/>
              <a:ea typeface="Calibri" panose="020F0502020204030204" pitchFamily="34" charset="0"/>
              <a:cs typeface="Arial" panose="020B0604020202020204" pitchFamily="34" charset="0"/>
            </a:endParaRPr>
          </a:p>
        </p:txBody>
      </p:sp>
      <p:sp>
        <p:nvSpPr>
          <p:cNvPr id="4" name="Freeform 20">
            <a:extLst>
              <a:ext uri="{FF2B5EF4-FFF2-40B4-BE49-F238E27FC236}">
                <a16:creationId xmlns:a16="http://schemas.microsoft.com/office/drawing/2014/main" id="{C50184E0-524D-E621-9CAE-06B7AB67FB78}"/>
              </a:ext>
            </a:extLst>
          </p:cNvPr>
          <p:cNvSpPr/>
          <p:nvPr/>
        </p:nvSpPr>
        <p:spPr>
          <a:xfrm>
            <a:off x="10635170" y="-3575080"/>
            <a:ext cx="7473536" cy="75852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 name="Freeform 3">
            <a:extLst>
              <a:ext uri="{FF2B5EF4-FFF2-40B4-BE49-F238E27FC236}">
                <a16:creationId xmlns:a16="http://schemas.microsoft.com/office/drawing/2014/main" id="{D62F8DFD-E8FC-2201-81B7-8C99C92B005F}"/>
              </a:ext>
            </a:extLst>
          </p:cNvPr>
          <p:cNvSpPr/>
          <p:nvPr/>
        </p:nvSpPr>
        <p:spPr>
          <a:xfrm>
            <a:off x="-10286508" y="-1946397"/>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2" name="Rectangle 1">
            <a:extLst>
              <a:ext uri="{FF2B5EF4-FFF2-40B4-BE49-F238E27FC236}">
                <a16:creationId xmlns:a16="http://schemas.microsoft.com/office/drawing/2014/main" id="{2A7EC0EA-F55D-EBDA-CDFD-6DCB152C27E4}"/>
              </a:ext>
            </a:extLst>
          </p:cNvPr>
          <p:cNvSpPr>
            <a:spLocks noChangeArrowheads="1"/>
          </p:cNvSpPr>
          <p:nvPr/>
        </p:nvSpPr>
        <p:spPr bwMode="auto">
          <a:xfrm>
            <a:off x="1070244" y="3283865"/>
            <a:ext cx="4906013" cy="52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4988BEC7-B7E3-903F-3F56-C74138EA8A73}"/>
              </a:ext>
            </a:extLst>
          </p:cNvPr>
          <p:cNvSpPr>
            <a:spLocks noChangeArrowheads="1"/>
          </p:cNvSpPr>
          <p:nvPr/>
        </p:nvSpPr>
        <p:spPr bwMode="auto">
          <a:xfrm>
            <a:off x="0" y="45720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3">
            <a:extLst>
              <a:ext uri="{FF2B5EF4-FFF2-40B4-BE49-F238E27FC236}">
                <a16:creationId xmlns:a16="http://schemas.microsoft.com/office/drawing/2014/main" id="{BE1AA14D-C916-AE3B-1DD9-8BFCD0020B33}"/>
              </a:ext>
            </a:extLst>
          </p:cNvPr>
          <p:cNvSpPr>
            <a:spLocks noChangeArrowheads="1"/>
          </p:cNvSpPr>
          <p:nvPr/>
        </p:nvSpPr>
        <p:spPr bwMode="auto">
          <a:xfrm>
            <a:off x="1070244" y="3857879"/>
            <a:ext cx="4816206" cy="34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2EAFC13C-CF7B-DE02-3846-B218F0508ADE}"/>
              </a:ext>
            </a:extLst>
          </p:cNvPr>
          <p:cNvSpPr txBox="1"/>
          <p:nvPr/>
        </p:nvSpPr>
        <p:spPr>
          <a:xfrm>
            <a:off x="797723" y="1659841"/>
            <a:ext cx="5393397" cy="3785652"/>
          </a:xfrm>
          <a:prstGeom prst="rect">
            <a:avLst/>
          </a:prstGeom>
          <a:noFill/>
        </p:spPr>
        <p:txBody>
          <a:bodyPr wrap="square" rtlCol="0">
            <a:spAutoFit/>
          </a:bodyPr>
          <a:lstStyle/>
          <a:p>
            <a:r>
              <a:rPr lang="fr-FR" sz="1600" b="1" dirty="0">
                <a:solidFill>
                  <a:schemeClr val="tx2"/>
                </a:solidFill>
              </a:rPr>
              <a:t>Entrée :</a:t>
            </a:r>
            <a:endParaRPr lang="fr-FR" sz="1600" dirty="0">
              <a:solidFill>
                <a:schemeClr val="tx2"/>
              </a:solidFill>
            </a:endParaRPr>
          </a:p>
          <a:p>
            <a:pPr>
              <a:buFont typeface="Arial" panose="020B0604020202020204" pitchFamily="34" charset="0"/>
              <a:buChar char="•"/>
            </a:pPr>
            <a:r>
              <a:rPr lang="fr-FR" sz="1600" b="1" dirty="0">
                <a:solidFill>
                  <a:schemeClr val="accent2">
                    <a:lumMod val="50000"/>
                  </a:schemeClr>
                </a:solidFill>
              </a:rPr>
              <a:t>Données</a:t>
            </a:r>
            <a:r>
              <a:rPr lang="fr-FR" sz="1600" dirty="0">
                <a:solidFill>
                  <a:schemeClr val="accent2">
                    <a:lumMod val="50000"/>
                  </a:schemeClr>
                </a:solidFill>
              </a:rPr>
              <a:t> : </a:t>
            </a:r>
            <a:r>
              <a:rPr lang="fr-FR" sz="1600" dirty="0"/>
              <a:t>Ce sont des images avec une taille de </a:t>
            </a:r>
            <a:r>
              <a:rPr lang="fr-FR" sz="1600" b="1" dirty="0"/>
              <a:t>224x224 pixels</a:t>
            </a:r>
            <a:r>
              <a:rPr lang="fr-FR" sz="1600" dirty="0"/>
              <a:t> et 3 canaux de couleur (RGB).</a:t>
            </a:r>
          </a:p>
          <a:p>
            <a:pPr>
              <a:buFont typeface="Arial" panose="020B0604020202020204" pitchFamily="34" charset="0"/>
              <a:buChar char="•"/>
            </a:pPr>
            <a:r>
              <a:rPr lang="fr-FR" sz="1600" b="1" dirty="0">
                <a:solidFill>
                  <a:schemeClr val="accent2">
                    <a:lumMod val="50000"/>
                  </a:schemeClr>
                </a:solidFill>
              </a:rPr>
              <a:t>Prétraitement</a:t>
            </a:r>
            <a:r>
              <a:rPr lang="fr-FR" sz="1600" dirty="0">
                <a:solidFill>
                  <a:schemeClr val="accent2">
                    <a:lumMod val="50000"/>
                  </a:schemeClr>
                </a:solidFill>
              </a:rPr>
              <a:t> : </a:t>
            </a:r>
            <a:r>
              <a:rPr lang="fr-FR" sz="1600" dirty="0"/>
              <a:t>Les images sont redimensionnées à </a:t>
            </a:r>
            <a:r>
              <a:rPr lang="fr-FR" sz="1600" b="1" dirty="0"/>
              <a:t>224x224</a:t>
            </a:r>
            <a:r>
              <a:rPr lang="fr-FR" sz="1600" dirty="0"/>
              <a:t> et les valeurs de pixels sont normalisées (divisées par 255) pour faciliter l'apprentissage.</a:t>
            </a:r>
          </a:p>
          <a:p>
            <a:r>
              <a:rPr lang="fr-FR" sz="1600" b="1" dirty="0">
                <a:solidFill>
                  <a:schemeClr val="tx2"/>
                </a:solidFill>
              </a:rPr>
              <a:t>Extraction des caractéristiques :</a:t>
            </a:r>
            <a:endParaRPr lang="fr-FR" sz="1600" dirty="0">
              <a:solidFill>
                <a:schemeClr val="tx2"/>
              </a:solidFill>
            </a:endParaRPr>
          </a:p>
          <a:p>
            <a:pPr>
              <a:buFont typeface="Arial" panose="020B0604020202020204" pitchFamily="34" charset="0"/>
              <a:buChar char="•"/>
            </a:pPr>
            <a:r>
              <a:rPr lang="fr-FR" sz="1600" b="1" dirty="0">
                <a:solidFill>
                  <a:schemeClr val="accent2">
                    <a:lumMod val="50000"/>
                  </a:schemeClr>
                </a:solidFill>
              </a:rPr>
              <a:t>ResNet50</a:t>
            </a:r>
            <a:r>
              <a:rPr lang="fr-FR" sz="1600" dirty="0"/>
              <a:t> est un modèle déjà entraîné sur un grand ensemble d'images (</a:t>
            </a:r>
            <a:r>
              <a:rPr lang="fr-FR" sz="1600" b="1" dirty="0" err="1"/>
              <a:t>ImageNet</a:t>
            </a:r>
            <a:r>
              <a:rPr lang="fr-FR" sz="1600" dirty="0"/>
              <a:t>) pour extraire des caractéristiques importantes des images.</a:t>
            </a:r>
          </a:p>
          <a:p>
            <a:pPr>
              <a:buFont typeface="Arial" panose="020B0604020202020204" pitchFamily="34" charset="0"/>
              <a:buChar char="•"/>
            </a:pPr>
            <a:r>
              <a:rPr lang="fr-FR" sz="1600" dirty="0"/>
              <a:t>Ce modèle est utilisé sans sa couche de sortie initiale (top) pour que l'on puisse ajouter nos propres couches et l'ajuster (fine-tuning).</a:t>
            </a:r>
          </a:p>
          <a:p>
            <a:endParaRPr lang="fr-FR" sz="1600" dirty="0"/>
          </a:p>
          <a:p>
            <a:endParaRPr lang="fr-FR" sz="1600" dirty="0"/>
          </a:p>
        </p:txBody>
      </p:sp>
      <p:pic>
        <p:nvPicPr>
          <p:cNvPr id="10" name="Image 9">
            <a:extLst>
              <a:ext uri="{FF2B5EF4-FFF2-40B4-BE49-F238E27FC236}">
                <a16:creationId xmlns:a16="http://schemas.microsoft.com/office/drawing/2014/main" id="{B402602C-5E6D-A6F1-878E-8B78EC6BCDF9}"/>
              </a:ext>
            </a:extLst>
          </p:cNvPr>
          <p:cNvPicPr>
            <a:picLocks noChangeAspect="1"/>
          </p:cNvPicPr>
          <p:nvPr/>
        </p:nvPicPr>
        <p:blipFill rotWithShape="1">
          <a:blip r:embed="rId2">
            <a:extLst>
              <a:ext uri="{28A0092B-C50C-407E-A947-70E740481C1C}">
                <a14:useLocalDpi xmlns:a14="http://schemas.microsoft.com/office/drawing/2010/main" val="0"/>
              </a:ext>
            </a:extLst>
          </a:blip>
          <a:srcRect r="52002" b="63810"/>
          <a:stretch/>
        </p:blipFill>
        <p:spPr>
          <a:xfrm>
            <a:off x="6280927" y="2057411"/>
            <a:ext cx="5023900" cy="2481943"/>
          </a:xfrm>
          <a:prstGeom prst="rect">
            <a:avLst/>
          </a:prstGeom>
        </p:spPr>
      </p:pic>
    </p:spTree>
    <p:extLst>
      <p:ext uri="{BB962C8B-B14F-4D97-AF65-F5344CB8AC3E}">
        <p14:creationId xmlns:p14="http://schemas.microsoft.com/office/powerpoint/2010/main" val="343032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6DFFB3-408E-CEAF-0130-1ABF75F57771}"/>
              </a:ext>
            </a:extLst>
          </p:cNvPr>
          <p:cNvSpPr txBox="1"/>
          <p:nvPr/>
        </p:nvSpPr>
        <p:spPr>
          <a:xfrm>
            <a:off x="-277897" y="770089"/>
            <a:ext cx="10913067" cy="595291"/>
          </a:xfrm>
          <a:prstGeom prst="rect">
            <a:avLst/>
          </a:prstGeom>
          <a:noFill/>
        </p:spPr>
        <p:txBody>
          <a:bodyPr wrap="square">
            <a:spAutoFit/>
          </a:bodyPr>
          <a:lstStyle/>
          <a:p>
            <a:pPr marL="285750" indent="-285750" algn="ctr">
              <a:lnSpc>
                <a:spcPct val="107000"/>
              </a:lnSpc>
              <a:spcAft>
                <a:spcPts val="800"/>
              </a:spcAft>
              <a:buFont typeface="Arial" panose="020B0604020202020204" pitchFamily="34" charset="0"/>
              <a:buChar char="•"/>
            </a:pPr>
            <a:r>
              <a:rPr lang="fr-FR" sz="3000" kern="100" dirty="0">
                <a:solidFill>
                  <a:srgbClr val="FF0000"/>
                </a:solidFill>
                <a:latin typeface="Calibri" panose="020F0502020204030204" pitchFamily="34" charset="0"/>
                <a:ea typeface="Calibri" panose="020F0502020204030204" pitchFamily="34" charset="0"/>
                <a:cs typeface="Arial" panose="020B0604020202020204" pitchFamily="34" charset="0"/>
              </a:rPr>
              <a:t>L’architecture de model </a:t>
            </a:r>
            <a:r>
              <a:rPr lang="fr-FR" sz="3200" dirty="0">
                <a:solidFill>
                  <a:srgbClr val="F25245"/>
                </a:solidFill>
              </a:rPr>
              <a:t>pré-</a:t>
            </a:r>
            <a:r>
              <a:rPr lang="fr-FR" sz="3200" dirty="0" err="1">
                <a:solidFill>
                  <a:srgbClr val="F25245"/>
                </a:solidFill>
              </a:rPr>
              <a:t>entraîn</a:t>
            </a:r>
            <a:r>
              <a:rPr lang="fr-FR" sz="3200" dirty="0">
                <a:solidFill>
                  <a:srgbClr val="F25245"/>
                </a:solidFill>
              </a:rPr>
              <a:t> : ResNet50 +LSTM</a:t>
            </a:r>
            <a:endParaRPr lang="fr-FR" sz="3000" kern="100" dirty="0">
              <a:solidFill>
                <a:srgbClr val="F25245"/>
              </a:solidFill>
              <a:latin typeface="Calibri" panose="020F0502020204030204" pitchFamily="34" charset="0"/>
              <a:ea typeface="Calibri" panose="020F0502020204030204" pitchFamily="34" charset="0"/>
              <a:cs typeface="Arial" panose="020B0604020202020204" pitchFamily="34" charset="0"/>
            </a:endParaRPr>
          </a:p>
        </p:txBody>
      </p:sp>
      <p:sp>
        <p:nvSpPr>
          <p:cNvPr id="4" name="Freeform 20">
            <a:extLst>
              <a:ext uri="{FF2B5EF4-FFF2-40B4-BE49-F238E27FC236}">
                <a16:creationId xmlns:a16="http://schemas.microsoft.com/office/drawing/2014/main" id="{C50184E0-524D-E621-9CAE-06B7AB67FB78}"/>
              </a:ext>
            </a:extLst>
          </p:cNvPr>
          <p:cNvSpPr/>
          <p:nvPr/>
        </p:nvSpPr>
        <p:spPr>
          <a:xfrm>
            <a:off x="10635170" y="-3575080"/>
            <a:ext cx="7473536" cy="75852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 name="Freeform 3">
            <a:extLst>
              <a:ext uri="{FF2B5EF4-FFF2-40B4-BE49-F238E27FC236}">
                <a16:creationId xmlns:a16="http://schemas.microsoft.com/office/drawing/2014/main" id="{D62F8DFD-E8FC-2201-81B7-8C99C92B005F}"/>
              </a:ext>
            </a:extLst>
          </p:cNvPr>
          <p:cNvSpPr/>
          <p:nvPr/>
        </p:nvSpPr>
        <p:spPr>
          <a:xfrm>
            <a:off x="-10286508" y="-1946397"/>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2" name="Rectangle 1">
            <a:extLst>
              <a:ext uri="{FF2B5EF4-FFF2-40B4-BE49-F238E27FC236}">
                <a16:creationId xmlns:a16="http://schemas.microsoft.com/office/drawing/2014/main" id="{2A7EC0EA-F55D-EBDA-CDFD-6DCB152C27E4}"/>
              </a:ext>
            </a:extLst>
          </p:cNvPr>
          <p:cNvSpPr>
            <a:spLocks noChangeArrowheads="1"/>
          </p:cNvSpPr>
          <p:nvPr/>
        </p:nvSpPr>
        <p:spPr bwMode="auto">
          <a:xfrm>
            <a:off x="1070244" y="3283865"/>
            <a:ext cx="4906013" cy="52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4988BEC7-B7E3-903F-3F56-C74138EA8A73}"/>
              </a:ext>
            </a:extLst>
          </p:cNvPr>
          <p:cNvSpPr>
            <a:spLocks noChangeArrowheads="1"/>
          </p:cNvSpPr>
          <p:nvPr/>
        </p:nvSpPr>
        <p:spPr bwMode="auto">
          <a:xfrm>
            <a:off x="0" y="45720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3">
            <a:extLst>
              <a:ext uri="{FF2B5EF4-FFF2-40B4-BE49-F238E27FC236}">
                <a16:creationId xmlns:a16="http://schemas.microsoft.com/office/drawing/2014/main" id="{BE1AA14D-C916-AE3B-1DD9-8BFCD0020B33}"/>
              </a:ext>
            </a:extLst>
          </p:cNvPr>
          <p:cNvSpPr>
            <a:spLocks noChangeArrowheads="1"/>
          </p:cNvSpPr>
          <p:nvPr/>
        </p:nvSpPr>
        <p:spPr bwMode="auto">
          <a:xfrm>
            <a:off x="1070244" y="3857879"/>
            <a:ext cx="4816206" cy="34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2EAFC13C-CF7B-DE02-3846-B218F0508ADE}"/>
              </a:ext>
            </a:extLst>
          </p:cNvPr>
          <p:cNvSpPr txBox="1"/>
          <p:nvPr/>
        </p:nvSpPr>
        <p:spPr>
          <a:xfrm>
            <a:off x="947531" y="2024525"/>
            <a:ext cx="5393397" cy="3046988"/>
          </a:xfrm>
          <a:prstGeom prst="rect">
            <a:avLst/>
          </a:prstGeom>
          <a:noFill/>
        </p:spPr>
        <p:txBody>
          <a:bodyPr wrap="square" rtlCol="0">
            <a:spAutoFit/>
          </a:bodyPr>
          <a:lstStyle/>
          <a:p>
            <a:r>
              <a:rPr lang="fr-FR" sz="1600" b="1" dirty="0">
                <a:solidFill>
                  <a:schemeClr val="tx2"/>
                </a:solidFill>
              </a:rPr>
              <a:t>Préparation pour LSTM (Traitement séquentiel) :</a:t>
            </a:r>
            <a:endParaRPr lang="fr-FR" sz="1600" dirty="0">
              <a:solidFill>
                <a:schemeClr val="tx2"/>
              </a:solidFill>
            </a:endParaRPr>
          </a:p>
          <a:p>
            <a:pPr marL="285750" indent="-285750">
              <a:buFont typeface="Arial" panose="020B0604020202020204" pitchFamily="34" charset="0"/>
              <a:buChar char="•"/>
            </a:pPr>
            <a:r>
              <a:rPr lang="fr-FR" sz="1600" b="1" dirty="0">
                <a:solidFill>
                  <a:schemeClr val="accent2">
                    <a:lumMod val="50000"/>
                  </a:schemeClr>
                </a:solidFill>
              </a:rPr>
              <a:t>Permute</a:t>
            </a:r>
            <a:r>
              <a:rPr lang="fr-FR" sz="1600" dirty="0">
                <a:solidFill>
                  <a:schemeClr val="accent2">
                    <a:lumMod val="50000"/>
                  </a:schemeClr>
                </a:solidFill>
              </a:rPr>
              <a:t> : </a:t>
            </a:r>
            <a:r>
              <a:rPr lang="fr-FR" sz="1600" dirty="0"/>
              <a:t>Change l'ordre des dimensions des données pour les rendre compatibles avec le LSTM.</a:t>
            </a:r>
          </a:p>
          <a:p>
            <a:pPr marL="285750" indent="-285750">
              <a:buFont typeface="Arial" panose="020B0604020202020204" pitchFamily="34" charset="0"/>
              <a:buChar char="•"/>
            </a:pPr>
            <a:r>
              <a:rPr lang="fr-FR" sz="1600" b="1" dirty="0" err="1">
                <a:solidFill>
                  <a:schemeClr val="accent2">
                    <a:lumMod val="50000"/>
                  </a:schemeClr>
                </a:solidFill>
              </a:rPr>
              <a:t>Reshape</a:t>
            </a:r>
            <a:r>
              <a:rPr lang="fr-FR" sz="1600" dirty="0">
                <a:solidFill>
                  <a:schemeClr val="accent2">
                    <a:lumMod val="50000"/>
                  </a:schemeClr>
                </a:solidFill>
              </a:rPr>
              <a:t> : </a:t>
            </a:r>
            <a:r>
              <a:rPr lang="fr-FR" sz="1600" dirty="0"/>
              <a:t>Les données sont réorganisées sous forme de séquences, où chaque image est transformée en une séquence de caractéristiques.</a:t>
            </a:r>
          </a:p>
          <a:p>
            <a:pPr marL="285750" indent="-285750">
              <a:buFont typeface="Arial" panose="020B0604020202020204" pitchFamily="34" charset="0"/>
              <a:buChar char="•"/>
            </a:pPr>
            <a:r>
              <a:rPr lang="fr-FR" sz="1600" b="1" dirty="0">
                <a:solidFill>
                  <a:schemeClr val="accent2">
                    <a:lumMod val="50000"/>
                  </a:schemeClr>
                </a:solidFill>
              </a:rPr>
              <a:t>LSTM Bidirectionnel</a:t>
            </a:r>
            <a:r>
              <a:rPr lang="fr-FR" sz="1600" dirty="0">
                <a:solidFill>
                  <a:schemeClr val="accent2">
                    <a:lumMod val="50000"/>
                  </a:schemeClr>
                </a:solidFill>
              </a:rPr>
              <a:t> : </a:t>
            </a:r>
            <a:r>
              <a:rPr lang="fr-FR" sz="1600" dirty="0"/>
              <a:t>Nous utilisons deux couches </a:t>
            </a:r>
            <a:r>
              <a:rPr lang="fr-FR" sz="1600" b="1" dirty="0"/>
              <a:t>LSTM bidirectionnelles</a:t>
            </a:r>
            <a:r>
              <a:rPr lang="fr-FR" sz="1600" dirty="0"/>
              <a:t> pour analyser la séquence dans les deux sens (avant et arrière) et en extraire des informations contextuelle</a:t>
            </a:r>
          </a:p>
          <a:p>
            <a:endParaRPr lang="fr-FR" sz="1600" dirty="0"/>
          </a:p>
          <a:p>
            <a:endParaRPr lang="fr-FR" sz="1600" dirty="0"/>
          </a:p>
        </p:txBody>
      </p:sp>
      <p:pic>
        <p:nvPicPr>
          <p:cNvPr id="10" name="Image 9">
            <a:extLst>
              <a:ext uri="{FF2B5EF4-FFF2-40B4-BE49-F238E27FC236}">
                <a16:creationId xmlns:a16="http://schemas.microsoft.com/office/drawing/2014/main" id="{6D0B1D28-DC01-7E86-8D63-41C9183F9135}"/>
              </a:ext>
            </a:extLst>
          </p:cNvPr>
          <p:cNvPicPr>
            <a:picLocks noChangeAspect="1"/>
          </p:cNvPicPr>
          <p:nvPr/>
        </p:nvPicPr>
        <p:blipFill rotWithShape="1">
          <a:blip r:embed="rId2">
            <a:extLst>
              <a:ext uri="{28A0092B-C50C-407E-A947-70E740481C1C}">
                <a14:useLocalDpi xmlns:a14="http://schemas.microsoft.com/office/drawing/2010/main" val="0"/>
              </a:ext>
            </a:extLst>
          </a:blip>
          <a:srcRect l="46204" r="24155" b="45833"/>
          <a:stretch/>
        </p:blipFill>
        <p:spPr>
          <a:xfrm>
            <a:off x="6458328" y="1491953"/>
            <a:ext cx="3102430" cy="3714750"/>
          </a:xfrm>
          <a:prstGeom prst="rect">
            <a:avLst/>
          </a:prstGeom>
        </p:spPr>
      </p:pic>
    </p:spTree>
    <p:extLst>
      <p:ext uri="{BB962C8B-B14F-4D97-AF65-F5344CB8AC3E}">
        <p14:creationId xmlns:p14="http://schemas.microsoft.com/office/powerpoint/2010/main" val="823056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6DFFB3-408E-CEAF-0130-1ABF75F57771}"/>
              </a:ext>
            </a:extLst>
          </p:cNvPr>
          <p:cNvSpPr txBox="1"/>
          <p:nvPr/>
        </p:nvSpPr>
        <p:spPr>
          <a:xfrm>
            <a:off x="-277897" y="770089"/>
            <a:ext cx="10913067" cy="595291"/>
          </a:xfrm>
          <a:prstGeom prst="rect">
            <a:avLst/>
          </a:prstGeom>
          <a:noFill/>
        </p:spPr>
        <p:txBody>
          <a:bodyPr wrap="square">
            <a:spAutoFit/>
          </a:bodyPr>
          <a:lstStyle/>
          <a:p>
            <a:pPr marL="285750" indent="-285750" algn="ctr">
              <a:lnSpc>
                <a:spcPct val="107000"/>
              </a:lnSpc>
              <a:spcAft>
                <a:spcPts val="800"/>
              </a:spcAft>
              <a:buFont typeface="Arial" panose="020B0604020202020204" pitchFamily="34" charset="0"/>
              <a:buChar char="•"/>
            </a:pPr>
            <a:r>
              <a:rPr lang="fr-FR" sz="3000" kern="100" dirty="0">
                <a:solidFill>
                  <a:srgbClr val="FF0000"/>
                </a:solidFill>
                <a:latin typeface="Calibri" panose="020F0502020204030204" pitchFamily="34" charset="0"/>
                <a:ea typeface="Calibri" panose="020F0502020204030204" pitchFamily="34" charset="0"/>
                <a:cs typeface="Arial" panose="020B0604020202020204" pitchFamily="34" charset="0"/>
              </a:rPr>
              <a:t>L’architecture de model </a:t>
            </a:r>
            <a:r>
              <a:rPr lang="fr-FR" sz="3200" dirty="0">
                <a:solidFill>
                  <a:srgbClr val="F25245"/>
                </a:solidFill>
              </a:rPr>
              <a:t>pré-</a:t>
            </a:r>
            <a:r>
              <a:rPr lang="fr-FR" sz="3200" dirty="0" err="1">
                <a:solidFill>
                  <a:srgbClr val="F25245"/>
                </a:solidFill>
              </a:rPr>
              <a:t>entraîn</a:t>
            </a:r>
            <a:r>
              <a:rPr lang="fr-FR" sz="3200" dirty="0">
                <a:solidFill>
                  <a:srgbClr val="F25245"/>
                </a:solidFill>
              </a:rPr>
              <a:t> : ResNet50 +LSTM</a:t>
            </a:r>
            <a:endParaRPr lang="fr-FR" sz="3000" kern="100" dirty="0">
              <a:solidFill>
                <a:srgbClr val="F25245"/>
              </a:solidFill>
              <a:latin typeface="Calibri" panose="020F0502020204030204" pitchFamily="34" charset="0"/>
              <a:ea typeface="Calibri" panose="020F0502020204030204" pitchFamily="34" charset="0"/>
              <a:cs typeface="Arial" panose="020B0604020202020204" pitchFamily="34" charset="0"/>
            </a:endParaRPr>
          </a:p>
        </p:txBody>
      </p:sp>
      <p:sp>
        <p:nvSpPr>
          <p:cNvPr id="4" name="Freeform 20">
            <a:extLst>
              <a:ext uri="{FF2B5EF4-FFF2-40B4-BE49-F238E27FC236}">
                <a16:creationId xmlns:a16="http://schemas.microsoft.com/office/drawing/2014/main" id="{C50184E0-524D-E621-9CAE-06B7AB67FB78}"/>
              </a:ext>
            </a:extLst>
          </p:cNvPr>
          <p:cNvSpPr/>
          <p:nvPr/>
        </p:nvSpPr>
        <p:spPr>
          <a:xfrm>
            <a:off x="10635170" y="-3575080"/>
            <a:ext cx="7473536" cy="75852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 name="Freeform 3">
            <a:extLst>
              <a:ext uri="{FF2B5EF4-FFF2-40B4-BE49-F238E27FC236}">
                <a16:creationId xmlns:a16="http://schemas.microsoft.com/office/drawing/2014/main" id="{D62F8DFD-E8FC-2201-81B7-8C99C92B005F}"/>
              </a:ext>
            </a:extLst>
          </p:cNvPr>
          <p:cNvSpPr/>
          <p:nvPr/>
        </p:nvSpPr>
        <p:spPr>
          <a:xfrm>
            <a:off x="-10286508" y="-1946397"/>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2" name="Rectangle 1">
            <a:extLst>
              <a:ext uri="{FF2B5EF4-FFF2-40B4-BE49-F238E27FC236}">
                <a16:creationId xmlns:a16="http://schemas.microsoft.com/office/drawing/2014/main" id="{2A7EC0EA-F55D-EBDA-CDFD-6DCB152C27E4}"/>
              </a:ext>
            </a:extLst>
          </p:cNvPr>
          <p:cNvSpPr>
            <a:spLocks noChangeArrowheads="1"/>
          </p:cNvSpPr>
          <p:nvPr/>
        </p:nvSpPr>
        <p:spPr bwMode="auto">
          <a:xfrm>
            <a:off x="1070244" y="3283865"/>
            <a:ext cx="4906013" cy="52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4988BEC7-B7E3-903F-3F56-C74138EA8A73}"/>
              </a:ext>
            </a:extLst>
          </p:cNvPr>
          <p:cNvSpPr>
            <a:spLocks noChangeArrowheads="1"/>
          </p:cNvSpPr>
          <p:nvPr/>
        </p:nvSpPr>
        <p:spPr bwMode="auto">
          <a:xfrm>
            <a:off x="0" y="45720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3">
            <a:extLst>
              <a:ext uri="{FF2B5EF4-FFF2-40B4-BE49-F238E27FC236}">
                <a16:creationId xmlns:a16="http://schemas.microsoft.com/office/drawing/2014/main" id="{BE1AA14D-C916-AE3B-1DD9-8BFCD0020B33}"/>
              </a:ext>
            </a:extLst>
          </p:cNvPr>
          <p:cNvSpPr>
            <a:spLocks noChangeArrowheads="1"/>
          </p:cNvSpPr>
          <p:nvPr/>
        </p:nvSpPr>
        <p:spPr bwMode="auto">
          <a:xfrm>
            <a:off x="1070244" y="3857879"/>
            <a:ext cx="4816206" cy="34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2EAFC13C-CF7B-DE02-3846-B218F0508ADE}"/>
              </a:ext>
            </a:extLst>
          </p:cNvPr>
          <p:cNvSpPr txBox="1"/>
          <p:nvPr/>
        </p:nvSpPr>
        <p:spPr>
          <a:xfrm>
            <a:off x="1171507" y="2312151"/>
            <a:ext cx="5393397" cy="3539430"/>
          </a:xfrm>
          <a:prstGeom prst="rect">
            <a:avLst/>
          </a:prstGeom>
          <a:noFill/>
        </p:spPr>
        <p:txBody>
          <a:bodyPr wrap="square" rtlCol="0">
            <a:spAutoFit/>
          </a:bodyPr>
          <a:lstStyle/>
          <a:p>
            <a:r>
              <a:rPr lang="fr-FR" sz="1600" b="1" dirty="0">
                <a:solidFill>
                  <a:schemeClr val="tx2"/>
                </a:solidFill>
              </a:rPr>
              <a:t>Couches </a:t>
            </a:r>
            <a:r>
              <a:rPr lang="fr-FR" sz="1600" b="1" dirty="0" err="1">
                <a:solidFill>
                  <a:schemeClr val="tx2"/>
                </a:solidFill>
              </a:rPr>
              <a:t>Fully</a:t>
            </a:r>
            <a:r>
              <a:rPr lang="fr-FR" sz="1600" b="1" dirty="0">
                <a:solidFill>
                  <a:schemeClr val="tx2"/>
                </a:solidFill>
              </a:rPr>
              <a:t> </a:t>
            </a:r>
            <a:r>
              <a:rPr lang="fr-FR" sz="1600" b="1" dirty="0" err="1">
                <a:solidFill>
                  <a:schemeClr val="tx2"/>
                </a:solidFill>
              </a:rPr>
              <a:t>Connected</a:t>
            </a:r>
            <a:r>
              <a:rPr lang="fr-FR" sz="1600" b="1" dirty="0">
                <a:solidFill>
                  <a:schemeClr val="tx2"/>
                </a:solidFill>
              </a:rPr>
              <a:t> (Décision finale) :</a:t>
            </a:r>
            <a:endParaRPr lang="fr-FR" sz="1600" dirty="0">
              <a:solidFill>
                <a:schemeClr val="tx2"/>
              </a:solidFill>
            </a:endParaRPr>
          </a:p>
          <a:p>
            <a:pPr marL="285750" indent="-285750">
              <a:buFont typeface="Arial" panose="020B0604020202020204" pitchFamily="34" charset="0"/>
              <a:buChar char="•"/>
            </a:pPr>
            <a:r>
              <a:rPr lang="fr-FR" sz="1600" b="1" dirty="0">
                <a:solidFill>
                  <a:schemeClr val="accent2">
                    <a:lumMod val="50000"/>
                  </a:schemeClr>
                </a:solidFill>
              </a:rPr>
              <a:t>Batch </a:t>
            </a:r>
            <a:r>
              <a:rPr lang="fr-FR" sz="1600" b="1" dirty="0" err="1">
                <a:solidFill>
                  <a:schemeClr val="accent2">
                    <a:lumMod val="50000"/>
                  </a:schemeClr>
                </a:solidFill>
              </a:rPr>
              <a:t>Normalization</a:t>
            </a:r>
            <a:r>
              <a:rPr lang="fr-FR" sz="1600" dirty="0">
                <a:solidFill>
                  <a:schemeClr val="accent2">
                    <a:lumMod val="50000"/>
                  </a:schemeClr>
                </a:solidFill>
              </a:rPr>
              <a:t> : </a:t>
            </a:r>
            <a:r>
              <a:rPr lang="fr-FR" sz="1600" dirty="0"/>
              <a:t>Cette couche aide à stabiliser l'apprentissage en normalisant les activations.</a:t>
            </a:r>
          </a:p>
          <a:p>
            <a:pPr marL="285750" indent="-285750">
              <a:buFont typeface="Arial" panose="020B0604020202020204" pitchFamily="34" charset="0"/>
              <a:buChar char="•"/>
            </a:pPr>
            <a:r>
              <a:rPr lang="fr-FR" sz="1600" b="1" dirty="0">
                <a:solidFill>
                  <a:schemeClr val="accent2">
                    <a:lumMod val="50000"/>
                  </a:schemeClr>
                </a:solidFill>
              </a:rPr>
              <a:t>Dense</a:t>
            </a:r>
            <a:r>
              <a:rPr lang="fr-FR" sz="1600" dirty="0">
                <a:solidFill>
                  <a:schemeClr val="accent2">
                    <a:lumMod val="50000"/>
                  </a:schemeClr>
                </a:solidFill>
              </a:rPr>
              <a:t> : </a:t>
            </a:r>
            <a:r>
              <a:rPr lang="fr-FR" sz="1600" dirty="0"/>
              <a:t>Ces couches de neurones permettent de transformer les données extraites en une représentation plus utile pour la décision finale.</a:t>
            </a:r>
          </a:p>
          <a:p>
            <a:pPr marL="285750" indent="-285750">
              <a:buFont typeface="Arial" panose="020B0604020202020204" pitchFamily="34" charset="0"/>
              <a:buChar char="•"/>
            </a:pPr>
            <a:r>
              <a:rPr lang="fr-FR" sz="1600" b="1" dirty="0">
                <a:solidFill>
                  <a:schemeClr val="accent2">
                    <a:lumMod val="50000"/>
                  </a:schemeClr>
                </a:solidFill>
              </a:rPr>
              <a:t>Dropout</a:t>
            </a:r>
            <a:r>
              <a:rPr lang="fr-FR" sz="1600" dirty="0">
                <a:solidFill>
                  <a:schemeClr val="accent2">
                    <a:lumMod val="50000"/>
                  </a:schemeClr>
                </a:solidFill>
              </a:rPr>
              <a:t> </a:t>
            </a:r>
            <a:r>
              <a:rPr lang="fr-FR" sz="1600" dirty="0"/>
              <a:t>: Cette étape aide à éviter le surapprentissage en désactivant aléatoirement certaines connexions entre les neurones.</a:t>
            </a:r>
          </a:p>
          <a:p>
            <a:pPr marL="285750" indent="-285750">
              <a:buFont typeface="Arial" panose="020B0604020202020204" pitchFamily="34" charset="0"/>
              <a:buChar char="•"/>
            </a:pPr>
            <a:r>
              <a:rPr lang="fr-FR" sz="1600" b="1" dirty="0">
                <a:solidFill>
                  <a:schemeClr val="accent2">
                    <a:lumMod val="50000"/>
                  </a:schemeClr>
                </a:solidFill>
              </a:rPr>
              <a:t>Dense de sortie</a:t>
            </a:r>
            <a:r>
              <a:rPr lang="fr-FR" sz="1600" dirty="0">
                <a:solidFill>
                  <a:schemeClr val="accent2">
                    <a:lumMod val="50000"/>
                  </a:schemeClr>
                </a:solidFill>
              </a:rPr>
              <a:t> : </a:t>
            </a:r>
            <a:r>
              <a:rPr lang="fr-FR" sz="1600" dirty="0"/>
              <a:t>Dernière couche avec une activation </a:t>
            </a:r>
            <a:r>
              <a:rPr lang="fr-FR" sz="1600" b="1" dirty="0" err="1"/>
              <a:t>Softmax</a:t>
            </a:r>
            <a:r>
              <a:rPr lang="fr-FR" sz="1600" dirty="0"/>
              <a:t> pour prédire la classe de chaque image parmi les catégories possibles</a:t>
            </a:r>
          </a:p>
          <a:p>
            <a:endParaRPr lang="fr-FR" sz="1600" dirty="0"/>
          </a:p>
          <a:p>
            <a:endParaRPr lang="fr-FR" sz="1600" dirty="0"/>
          </a:p>
        </p:txBody>
      </p:sp>
      <p:pic>
        <p:nvPicPr>
          <p:cNvPr id="10" name="Image 9">
            <a:extLst>
              <a:ext uri="{FF2B5EF4-FFF2-40B4-BE49-F238E27FC236}">
                <a16:creationId xmlns:a16="http://schemas.microsoft.com/office/drawing/2014/main" id="{8235F928-57B4-6D6C-D601-04B2AD778630}"/>
              </a:ext>
            </a:extLst>
          </p:cNvPr>
          <p:cNvPicPr>
            <a:picLocks noChangeAspect="1"/>
          </p:cNvPicPr>
          <p:nvPr/>
        </p:nvPicPr>
        <p:blipFill rotWithShape="1">
          <a:blip r:embed="rId2">
            <a:extLst>
              <a:ext uri="{28A0092B-C50C-407E-A947-70E740481C1C}">
                <a14:useLocalDpi xmlns:a14="http://schemas.microsoft.com/office/drawing/2010/main" val="0"/>
              </a:ext>
            </a:extLst>
          </a:blip>
          <a:srcRect l="74830" t="26508"/>
          <a:stretch/>
        </p:blipFill>
        <p:spPr>
          <a:xfrm>
            <a:off x="7566660" y="1337836"/>
            <a:ext cx="2390056" cy="4572462"/>
          </a:xfrm>
          <a:prstGeom prst="rect">
            <a:avLst/>
          </a:prstGeom>
        </p:spPr>
      </p:pic>
    </p:spTree>
    <p:extLst>
      <p:ext uri="{BB962C8B-B14F-4D97-AF65-F5344CB8AC3E}">
        <p14:creationId xmlns:p14="http://schemas.microsoft.com/office/powerpoint/2010/main" val="390256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BF29F-C3C9-A9C8-A424-779666DE162F}"/>
            </a:ext>
          </a:extLst>
        </p:cNvPr>
        <p:cNvGrpSpPr/>
        <p:nvPr/>
      </p:nvGrpSpPr>
      <p:grpSpPr>
        <a:xfrm>
          <a:off x="0" y="0"/>
          <a:ext cx="0" cy="0"/>
          <a:chOff x="0" y="0"/>
          <a:chExt cx="0" cy="0"/>
        </a:xfrm>
      </p:grpSpPr>
      <p:sp>
        <p:nvSpPr>
          <p:cNvPr id="9" name="Freeform 20">
            <a:extLst>
              <a:ext uri="{FF2B5EF4-FFF2-40B4-BE49-F238E27FC236}">
                <a16:creationId xmlns:a16="http://schemas.microsoft.com/office/drawing/2014/main" id="{1093F112-EC4D-2D88-5C0F-33EDDC76094B}"/>
              </a:ext>
            </a:extLst>
          </p:cNvPr>
          <p:cNvSpPr/>
          <p:nvPr/>
        </p:nvSpPr>
        <p:spPr>
          <a:xfrm>
            <a:off x="-9965724" y="-1383136"/>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graphicFrame>
        <p:nvGraphicFramePr>
          <p:cNvPr id="2" name="Tableau 1">
            <a:extLst>
              <a:ext uri="{FF2B5EF4-FFF2-40B4-BE49-F238E27FC236}">
                <a16:creationId xmlns:a16="http://schemas.microsoft.com/office/drawing/2014/main" id="{2B2F8873-EAB2-C2A2-F96D-11E864153F59}"/>
              </a:ext>
            </a:extLst>
          </p:cNvPr>
          <p:cNvGraphicFramePr>
            <a:graphicFrameLocks noGrp="1"/>
          </p:cNvGraphicFramePr>
          <p:nvPr>
            <p:extLst>
              <p:ext uri="{D42A27DB-BD31-4B8C-83A1-F6EECF244321}">
                <p14:modId xmlns:p14="http://schemas.microsoft.com/office/powerpoint/2010/main" val="2045386877"/>
              </p:ext>
            </p:extLst>
          </p:nvPr>
        </p:nvGraphicFramePr>
        <p:xfrm>
          <a:off x="1462192" y="2039196"/>
          <a:ext cx="9465736" cy="3634557"/>
        </p:xfrm>
        <a:graphic>
          <a:graphicData uri="http://schemas.openxmlformats.org/drawingml/2006/table">
            <a:tbl>
              <a:tblPr firstRow="1" bandRow="1">
                <a:tableStyleId>{8A107856-5554-42FB-B03E-39F5DBC370BA}</a:tableStyleId>
              </a:tblPr>
              <a:tblGrid>
                <a:gridCol w="2366434">
                  <a:extLst>
                    <a:ext uri="{9D8B030D-6E8A-4147-A177-3AD203B41FA5}">
                      <a16:colId xmlns:a16="http://schemas.microsoft.com/office/drawing/2014/main" val="3100609996"/>
                    </a:ext>
                  </a:extLst>
                </a:gridCol>
                <a:gridCol w="2366434">
                  <a:extLst>
                    <a:ext uri="{9D8B030D-6E8A-4147-A177-3AD203B41FA5}">
                      <a16:colId xmlns:a16="http://schemas.microsoft.com/office/drawing/2014/main" val="250326690"/>
                    </a:ext>
                  </a:extLst>
                </a:gridCol>
                <a:gridCol w="2366434">
                  <a:extLst>
                    <a:ext uri="{9D8B030D-6E8A-4147-A177-3AD203B41FA5}">
                      <a16:colId xmlns:a16="http://schemas.microsoft.com/office/drawing/2014/main" val="1906362516"/>
                    </a:ext>
                  </a:extLst>
                </a:gridCol>
                <a:gridCol w="2366434">
                  <a:extLst>
                    <a:ext uri="{9D8B030D-6E8A-4147-A177-3AD203B41FA5}">
                      <a16:colId xmlns:a16="http://schemas.microsoft.com/office/drawing/2014/main" val="3463251662"/>
                    </a:ext>
                  </a:extLst>
                </a:gridCol>
              </a:tblGrid>
              <a:tr h="731521">
                <a:tc>
                  <a:txBody>
                    <a:bodyPr/>
                    <a:lstStyle/>
                    <a:p>
                      <a:pPr algn="ctr"/>
                      <a:r>
                        <a:rPr lang="fr-MA" sz="2000" dirty="0">
                          <a:latin typeface="+mj-lt"/>
                        </a:rPr>
                        <a:t>Modèles</a:t>
                      </a:r>
                    </a:p>
                  </a:txBody>
                  <a:tcPr/>
                </a:tc>
                <a:tc>
                  <a:txBody>
                    <a:bodyPr/>
                    <a:lstStyle/>
                    <a:p>
                      <a:pPr algn="ctr"/>
                      <a:r>
                        <a:rPr lang="fr-MA" sz="2000" dirty="0"/>
                        <a:t>Nombre de Frames</a:t>
                      </a:r>
                    </a:p>
                  </a:txBody>
                  <a:tcPr/>
                </a:tc>
                <a:tc>
                  <a:txBody>
                    <a:bodyPr/>
                    <a:lstStyle/>
                    <a:p>
                      <a:pPr algn="ctr"/>
                      <a:r>
                        <a:rPr lang="en-US" dirty="0"/>
                        <a:t>T</a:t>
                      </a:r>
                      <a:r>
                        <a:rPr lang="fr-FR" dirty="0"/>
                        <a:t>est </a:t>
                      </a:r>
                      <a:r>
                        <a:rPr lang="fr-FR" dirty="0" err="1"/>
                        <a:t>Accuracy</a:t>
                      </a:r>
                      <a:r>
                        <a:rPr lang="fr-FR" dirty="0"/>
                        <a:t> </a:t>
                      </a:r>
                      <a:endParaRPr lang="fr-MA" dirty="0"/>
                    </a:p>
                  </a:txBody>
                  <a:tcPr/>
                </a:tc>
                <a:tc>
                  <a:txBody>
                    <a:bodyPr/>
                    <a:lstStyle/>
                    <a:p>
                      <a:pPr algn="ctr"/>
                      <a:r>
                        <a:rPr lang="fr-FR" dirty="0"/>
                        <a:t>Test </a:t>
                      </a:r>
                      <a:r>
                        <a:rPr lang="fr-FR" dirty="0" err="1"/>
                        <a:t>Loss</a:t>
                      </a:r>
                      <a:endParaRPr lang="fr-MA" dirty="0"/>
                    </a:p>
                  </a:txBody>
                  <a:tcPr/>
                </a:tc>
                <a:extLst>
                  <a:ext uri="{0D108BD9-81ED-4DB2-BD59-A6C34878D82A}">
                    <a16:rowId xmlns:a16="http://schemas.microsoft.com/office/drawing/2014/main" val="2690582789"/>
                  </a:ext>
                </a:extLst>
              </a:tr>
              <a:tr h="1515533">
                <a:tc>
                  <a:txBody>
                    <a:bodyPr/>
                    <a:lstStyle/>
                    <a:p>
                      <a:pPr algn="ctr"/>
                      <a:r>
                        <a:rPr lang="fr-MA" sz="2000" b="1" dirty="0"/>
                        <a:t>Model </a:t>
                      </a:r>
                      <a:r>
                        <a:rPr lang="fr-MA" sz="2000" b="1" dirty="0" err="1"/>
                        <a:t>From</a:t>
                      </a:r>
                      <a:r>
                        <a:rPr lang="fr-MA" sz="2000" b="1" dirty="0"/>
                        <a:t> Scratch</a:t>
                      </a:r>
                    </a:p>
                    <a:p>
                      <a:pPr algn="ctr"/>
                      <a:r>
                        <a:rPr lang="fr-MA" sz="2000" b="1" dirty="0"/>
                        <a:t>(CNN + LSTM )</a:t>
                      </a:r>
                    </a:p>
                  </a:txBody>
                  <a:tcPr/>
                </a:tc>
                <a:tc>
                  <a:txBody>
                    <a:bodyPr/>
                    <a:lstStyle/>
                    <a:p>
                      <a:pPr algn="ctr"/>
                      <a:r>
                        <a:rPr lang="en-US" b="1" dirty="0"/>
                        <a:t>20</a:t>
                      </a:r>
                      <a:endParaRPr lang="fr-MA" b="1" dirty="0"/>
                    </a:p>
                  </a:txBody>
                  <a:tcPr/>
                </a:tc>
                <a:tc>
                  <a:txBody>
                    <a:bodyPr/>
                    <a:lstStyle/>
                    <a:p>
                      <a:pPr algn="ctr"/>
                      <a:r>
                        <a:rPr lang="fr-FR" b="1" dirty="0"/>
                        <a:t>78%</a:t>
                      </a:r>
                      <a:endParaRPr lang="fr-MA" b="1" dirty="0"/>
                    </a:p>
                  </a:txBody>
                  <a:tcPr/>
                </a:tc>
                <a:tc>
                  <a:txBody>
                    <a:bodyPr/>
                    <a:lstStyle/>
                    <a:p>
                      <a:pPr algn="ctr"/>
                      <a:r>
                        <a:rPr lang="en-US" b="1" dirty="0"/>
                        <a:t>0</a:t>
                      </a:r>
                      <a:r>
                        <a:rPr lang="fr-FR" b="1" dirty="0"/>
                        <a:t>.3</a:t>
                      </a:r>
                      <a:endParaRPr lang="fr-MA" b="1" dirty="0"/>
                    </a:p>
                  </a:txBody>
                  <a:tcPr/>
                </a:tc>
                <a:extLst>
                  <a:ext uri="{0D108BD9-81ED-4DB2-BD59-A6C34878D82A}">
                    <a16:rowId xmlns:a16="http://schemas.microsoft.com/office/drawing/2014/main" val="1820881849"/>
                  </a:ext>
                </a:extLst>
              </a:tr>
              <a:tr h="1387503">
                <a:tc>
                  <a:txBody>
                    <a:bodyPr/>
                    <a:lstStyle/>
                    <a:p>
                      <a:pPr algn="ctr"/>
                      <a:r>
                        <a:rPr lang="fr-MA" sz="2000" b="1" dirty="0">
                          <a:latin typeface="+mj-lt"/>
                        </a:rPr>
                        <a:t>ResNet50 + LSTM</a:t>
                      </a:r>
                    </a:p>
                  </a:txBody>
                  <a:tcPr/>
                </a:tc>
                <a:tc>
                  <a:txBody>
                    <a:bodyPr/>
                    <a:lstStyle/>
                    <a:p>
                      <a:pPr algn="ctr"/>
                      <a:r>
                        <a:rPr lang="fr-MA" sz="2000" b="1" dirty="0"/>
                        <a:t>20</a:t>
                      </a:r>
                    </a:p>
                  </a:txBody>
                  <a:tcPr/>
                </a:tc>
                <a:tc>
                  <a:txBody>
                    <a:bodyPr/>
                    <a:lstStyle/>
                    <a:p>
                      <a:pPr algn="ctr"/>
                      <a:r>
                        <a:rPr lang="fr-FR" b="1" dirty="0"/>
                        <a:t>93%</a:t>
                      </a:r>
                      <a:endParaRPr lang="fr-MA" b="1" dirty="0"/>
                    </a:p>
                  </a:txBody>
                  <a:tcPr/>
                </a:tc>
                <a:tc>
                  <a:txBody>
                    <a:bodyPr/>
                    <a:lstStyle/>
                    <a:p>
                      <a:pPr algn="ctr"/>
                      <a:r>
                        <a:rPr lang="en-US" b="1" dirty="0"/>
                        <a:t>0</a:t>
                      </a:r>
                      <a:r>
                        <a:rPr lang="fr-FR" b="1" dirty="0"/>
                        <a:t>.18</a:t>
                      </a:r>
                      <a:endParaRPr lang="fr-MA" b="1" dirty="0"/>
                    </a:p>
                  </a:txBody>
                  <a:tcPr/>
                </a:tc>
                <a:extLst>
                  <a:ext uri="{0D108BD9-81ED-4DB2-BD59-A6C34878D82A}">
                    <a16:rowId xmlns:a16="http://schemas.microsoft.com/office/drawing/2014/main" val="4077193384"/>
                  </a:ext>
                </a:extLst>
              </a:tr>
            </a:tbl>
          </a:graphicData>
        </a:graphic>
      </p:graphicFrame>
      <p:sp>
        <p:nvSpPr>
          <p:cNvPr id="6" name="ZoneTexte 5">
            <a:extLst>
              <a:ext uri="{FF2B5EF4-FFF2-40B4-BE49-F238E27FC236}">
                <a16:creationId xmlns:a16="http://schemas.microsoft.com/office/drawing/2014/main" id="{C9E1676F-6505-451E-BDC5-40CF059CD9AD}"/>
              </a:ext>
            </a:extLst>
          </p:cNvPr>
          <p:cNvSpPr txBox="1"/>
          <p:nvPr/>
        </p:nvSpPr>
        <p:spPr>
          <a:xfrm>
            <a:off x="865823" y="891540"/>
            <a:ext cx="5329237" cy="584775"/>
          </a:xfrm>
          <a:prstGeom prst="rect">
            <a:avLst/>
          </a:prstGeom>
          <a:noFill/>
        </p:spPr>
        <p:txBody>
          <a:bodyPr wrap="square">
            <a:spAutoFit/>
          </a:bodyPr>
          <a:lstStyle/>
          <a:p>
            <a:pPr marL="457200" indent="-457200">
              <a:buFont typeface="Arial" panose="020B0604020202020204" pitchFamily="34" charset="0"/>
              <a:buChar char="•"/>
            </a:pPr>
            <a:r>
              <a:rPr lang="en-US" sz="3200" b="1" dirty="0" err="1">
                <a:solidFill>
                  <a:srgbClr val="FF0000"/>
                </a:solidFill>
                <a:latin typeface="Calibri" panose="020F0502020204030204" pitchFamily="34" charset="0"/>
                <a:ea typeface="Times New Roman" panose="02020603050405020304" pitchFamily="18" charset="0"/>
              </a:rPr>
              <a:t>Compraison</a:t>
            </a:r>
            <a:r>
              <a:rPr lang="en-US" sz="3200" b="1" dirty="0">
                <a:solidFill>
                  <a:srgbClr val="FF0000"/>
                </a:solidFill>
                <a:latin typeface="Calibri" panose="020F0502020204030204" pitchFamily="34" charset="0"/>
                <a:ea typeface="Times New Roman" panose="02020603050405020304" pitchFamily="18" charset="0"/>
              </a:rPr>
              <a:t> </a:t>
            </a:r>
            <a:r>
              <a:rPr lang="en-US" sz="3200" b="1" dirty="0">
                <a:solidFill>
                  <a:srgbClr val="FF0000"/>
                </a:solidFill>
                <a:effectLst/>
                <a:latin typeface="Calibri" panose="020F0502020204030204" pitchFamily="34" charset="0"/>
                <a:ea typeface="Times New Roman" panose="02020603050405020304" pitchFamily="18" charset="0"/>
              </a:rPr>
              <a:t>:</a:t>
            </a:r>
            <a:endParaRPr lang="fr-MA" sz="3200" dirty="0"/>
          </a:p>
        </p:txBody>
      </p:sp>
      <p:grpSp>
        <p:nvGrpSpPr>
          <p:cNvPr id="10" name="Group 2">
            <a:extLst>
              <a:ext uri="{FF2B5EF4-FFF2-40B4-BE49-F238E27FC236}">
                <a16:creationId xmlns:a16="http://schemas.microsoft.com/office/drawing/2014/main" id="{C9AFDC8B-41FC-0866-4456-C9710717F3FC}"/>
              </a:ext>
            </a:extLst>
          </p:cNvPr>
          <p:cNvGrpSpPr/>
          <p:nvPr/>
        </p:nvGrpSpPr>
        <p:grpSpPr>
          <a:xfrm>
            <a:off x="10837833" y="-3464978"/>
            <a:ext cx="6750922" cy="6381532"/>
            <a:chOff x="41015" y="-14288"/>
            <a:chExt cx="812800" cy="812800"/>
          </a:xfrm>
        </p:grpSpPr>
        <p:sp>
          <p:nvSpPr>
            <p:cNvPr id="11" name="Freeform 3">
              <a:extLst>
                <a:ext uri="{FF2B5EF4-FFF2-40B4-BE49-F238E27FC236}">
                  <a16:creationId xmlns:a16="http://schemas.microsoft.com/office/drawing/2014/main" id="{FFC41305-B486-E5C5-76D7-EC79778D416C}"/>
                </a:ext>
              </a:extLst>
            </p:cNvPr>
            <p:cNvSpPr/>
            <p:nvPr/>
          </p:nvSpPr>
          <p:spPr>
            <a:xfrm>
              <a:off x="41015" y="-1428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12" name="TextBox 4">
              <a:extLst>
                <a:ext uri="{FF2B5EF4-FFF2-40B4-BE49-F238E27FC236}">
                  <a16:creationId xmlns:a16="http://schemas.microsoft.com/office/drawing/2014/main" id="{09C13536-51B1-3B6E-E522-9607B387F2FE}"/>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5" name="AutoShape 2" descr="Examples from celeb-DF dataset: (a) real images, (b) deepfake images. Images in each column belong to the same identity">
            <a:extLst>
              <a:ext uri="{FF2B5EF4-FFF2-40B4-BE49-F238E27FC236}">
                <a16:creationId xmlns:a16="http://schemas.microsoft.com/office/drawing/2014/main" id="{02BA1566-6F2F-ADA6-FEB1-B0CD538622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A"/>
          </a:p>
        </p:txBody>
      </p:sp>
    </p:spTree>
    <p:extLst>
      <p:ext uri="{BB962C8B-B14F-4D97-AF65-F5344CB8AC3E}">
        <p14:creationId xmlns:p14="http://schemas.microsoft.com/office/powerpoint/2010/main" val="1101146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BF29F-C3C9-A9C8-A424-779666DE162F}"/>
            </a:ext>
          </a:extLst>
        </p:cNvPr>
        <p:cNvGrpSpPr/>
        <p:nvPr/>
      </p:nvGrpSpPr>
      <p:grpSpPr>
        <a:xfrm>
          <a:off x="0" y="0"/>
          <a:ext cx="0" cy="0"/>
          <a:chOff x="0" y="0"/>
          <a:chExt cx="0" cy="0"/>
        </a:xfrm>
      </p:grpSpPr>
      <p:sp>
        <p:nvSpPr>
          <p:cNvPr id="9" name="Freeform 20">
            <a:extLst>
              <a:ext uri="{FF2B5EF4-FFF2-40B4-BE49-F238E27FC236}">
                <a16:creationId xmlns:a16="http://schemas.microsoft.com/office/drawing/2014/main" id="{1093F112-EC4D-2D88-5C0F-33EDDC76094B}"/>
              </a:ext>
            </a:extLst>
          </p:cNvPr>
          <p:cNvSpPr/>
          <p:nvPr/>
        </p:nvSpPr>
        <p:spPr>
          <a:xfrm>
            <a:off x="-9965724" y="-1383136"/>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 name="ZoneTexte 5">
            <a:extLst>
              <a:ext uri="{FF2B5EF4-FFF2-40B4-BE49-F238E27FC236}">
                <a16:creationId xmlns:a16="http://schemas.microsoft.com/office/drawing/2014/main" id="{C9E1676F-6505-451E-BDC5-40CF059CD9AD}"/>
              </a:ext>
            </a:extLst>
          </p:cNvPr>
          <p:cNvSpPr txBox="1"/>
          <p:nvPr/>
        </p:nvSpPr>
        <p:spPr>
          <a:xfrm>
            <a:off x="865822" y="891540"/>
            <a:ext cx="9972011" cy="584775"/>
          </a:xfrm>
          <a:prstGeom prst="rect">
            <a:avLst/>
          </a:prstGeom>
          <a:noFill/>
        </p:spPr>
        <p:txBody>
          <a:bodyPr wrap="square">
            <a:spAutoFit/>
          </a:bodyPr>
          <a:lstStyle/>
          <a:p>
            <a:pPr marL="457200" indent="-457200">
              <a:buFont typeface="Arial" panose="020B0604020202020204" pitchFamily="34" charset="0"/>
              <a:buChar char="•"/>
            </a:pPr>
            <a:r>
              <a:rPr lang="en-US" sz="3200" b="1" dirty="0">
                <a:solidFill>
                  <a:srgbClr val="FF0000"/>
                </a:solidFill>
                <a:effectLst/>
                <a:latin typeface="Calibri" panose="020F0502020204030204" pitchFamily="34" charset="0"/>
                <a:ea typeface="Times New Roman" panose="02020603050405020304" pitchFamily="18" charset="0"/>
              </a:rPr>
              <a:t>Model Accuracy</a:t>
            </a:r>
            <a:r>
              <a:rPr lang="en-US" sz="3200" b="1" dirty="0">
                <a:solidFill>
                  <a:srgbClr val="FF0000"/>
                </a:solidFill>
                <a:latin typeface="Calibri" panose="020F0502020204030204" pitchFamily="34" charset="0"/>
                <a:ea typeface="Times New Roman" panose="02020603050405020304" pitchFamily="18" charset="0"/>
              </a:rPr>
              <a:t> &amp; Model Loss </a:t>
            </a:r>
            <a:r>
              <a:rPr lang="en-US" sz="3200" b="1" dirty="0">
                <a:solidFill>
                  <a:srgbClr val="FF0000"/>
                </a:solidFill>
                <a:effectLst/>
                <a:latin typeface="Calibri" panose="020F0502020204030204" pitchFamily="34" charset="0"/>
                <a:ea typeface="Times New Roman" panose="02020603050405020304" pitchFamily="18" charset="0"/>
              </a:rPr>
              <a:t>: </a:t>
            </a:r>
            <a:r>
              <a:rPr lang="en-US" sz="3200" dirty="0">
                <a:solidFill>
                  <a:srgbClr val="FF0000"/>
                </a:solidFill>
                <a:effectLst/>
                <a:latin typeface="Calibri" panose="020F0502020204030204" pitchFamily="34" charset="0"/>
                <a:ea typeface="Times New Roman" panose="02020603050405020304" pitchFamily="18" charset="0"/>
              </a:rPr>
              <a:t>(FROM SCRATCH)</a:t>
            </a:r>
            <a:endParaRPr lang="fr-MA" sz="3200" dirty="0"/>
          </a:p>
        </p:txBody>
      </p:sp>
      <p:grpSp>
        <p:nvGrpSpPr>
          <p:cNvPr id="10" name="Group 2">
            <a:extLst>
              <a:ext uri="{FF2B5EF4-FFF2-40B4-BE49-F238E27FC236}">
                <a16:creationId xmlns:a16="http://schemas.microsoft.com/office/drawing/2014/main" id="{C9AFDC8B-41FC-0866-4456-C9710717F3FC}"/>
              </a:ext>
            </a:extLst>
          </p:cNvPr>
          <p:cNvGrpSpPr/>
          <p:nvPr/>
        </p:nvGrpSpPr>
        <p:grpSpPr>
          <a:xfrm>
            <a:off x="10837833" y="-3464978"/>
            <a:ext cx="6750922" cy="6381532"/>
            <a:chOff x="41015" y="-14288"/>
            <a:chExt cx="812800" cy="812800"/>
          </a:xfrm>
        </p:grpSpPr>
        <p:sp>
          <p:nvSpPr>
            <p:cNvPr id="11" name="Freeform 3">
              <a:extLst>
                <a:ext uri="{FF2B5EF4-FFF2-40B4-BE49-F238E27FC236}">
                  <a16:creationId xmlns:a16="http://schemas.microsoft.com/office/drawing/2014/main" id="{FFC41305-B486-E5C5-76D7-EC79778D416C}"/>
                </a:ext>
              </a:extLst>
            </p:cNvPr>
            <p:cNvSpPr/>
            <p:nvPr/>
          </p:nvSpPr>
          <p:spPr>
            <a:xfrm>
              <a:off x="41015" y="-1428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12" name="TextBox 4">
              <a:extLst>
                <a:ext uri="{FF2B5EF4-FFF2-40B4-BE49-F238E27FC236}">
                  <a16:creationId xmlns:a16="http://schemas.microsoft.com/office/drawing/2014/main" id="{09C13536-51B1-3B6E-E522-9607B387F2FE}"/>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pic>
        <p:nvPicPr>
          <p:cNvPr id="7" name="Image 6">
            <a:extLst>
              <a:ext uri="{FF2B5EF4-FFF2-40B4-BE49-F238E27FC236}">
                <a16:creationId xmlns:a16="http://schemas.microsoft.com/office/drawing/2014/main" id="{D14C7F40-E942-F8DB-9E07-A49AC72E41ED}"/>
              </a:ext>
            </a:extLst>
          </p:cNvPr>
          <p:cNvPicPr>
            <a:picLocks noChangeAspect="1"/>
          </p:cNvPicPr>
          <p:nvPr/>
        </p:nvPicPr>
        <p:blipFill>
          <a:blip r:embed="rId2"/>
          <a:stretch>
            <a:fillRect/>
          </a:stretch>
        </p:blipFill>
        <p:spPr>
          <a:xfrm>
            <a:off x="2070011" y="1585319"/>
            <a:ext cx="4462611" cy="3049243"/>
          </a:xfrm>
          <a:prstGeom prst="rect">
            <a:avLst/>
          </a:prstGeom>
        </p:spPr>
      </p:pic>
      <p:pic>
        <p:nvPicPr>
          <p:cNvPr id="13" name="Image 12">
            <a:extLst>
              <a:ext uri="{FF2B5EF4-FFF2-40B4-BE49-F238E27FC236}">
                <a16:creationId xmlns:a16="http://schemas.microsoft.com/office/drawing/2014/main" id="{48B2051F-6ECE-3D54-AB32-EBA87101EF16}"/>
              </a:ext>
            </a:extLst>
          </p:cNvPr>
          <p:cNvPicPr>
            <a:picLocks noChangeAspect="1"/>
          </p:cNvPicPr>
          <p:nvPr/>
        </p:nvPicPr>
        <p:blipFill rotWithShape="1">
          <a:blip r:embed="rId3"/>
          <a:srcRect t="2445"/>
          <a:stretch/>
        </p:blipFill>
        <p:spPr>
          <a:xfrm>
            <a:off x="6197101" y="1552475"/>
            <a:ext cx="4714702" cy="3122473"/>
          </a:xfrm>
          <a:prstGeom prst="rect">
            <a:avLst/>
          </a:prstGeom>
        </p:spPr>
      </p:pic>
      <p:sp>
        <p:nvSpPr>
          <p:cNvPr id="18" name="ZoneTexte 17">
            <a:extLst>
              <a:ext uri="{FF2B5EF4-FFF2-40B4-BE49-F238E27FC236}">
                <a16:creationId xmlns:a16="http://schemas.microsoft.com/office/drawing/2014/main" id="{EF56498A-DE02-C96F-043D-24EF88C3A132}"/>
              </a:ext>
            </a:extLst>
          </p:cNvPr>
          <p:cNvSpPr txBox="1"/>
          <p:nvPr/>
        </p:nvSpPr>
        <p:spPr>
          <a:xfrm>
            <a:off x="1441453" y="4629775"/>
            <a:ext cx="9603574" cy="1200329"/>
          </a:xfrm>
          <a:prstGeom prst="rect">
            <a:avLst/>
          </a:prstGeom>
          <a:noFill/>
        </p:spPr>
        <p:txBody>
          <a:bodyPr wrap="square">
            <a:spAutoFit/>
          </a:bodyPr>
          <a:lstStyle/>
          <a:p>
            <a:pPr marL="342900" indent="-342900">
              <a:buFont typeface="Wingdings" panose="05000000000000000000" pitchFamily="2" charset="2"/>
              <a:buChar char="v"/>
            </a:pPr>
            <a:r>
              <a:rPr lang="fr-FR" dirty="0"/>
              <a:t>Les graphes montrent une diminution régulière des pertes et une augmentation rapide de la précision, indiquant un apprentissage efficace et une bonne généralisation. Bien que la perte et la précision de validation présentent une légère instabilité après 10 époques, le modèle conserve des performances globalement stables avec une précision d’environ 80 %.</a:t>
            </a:r>
          </a:p>
        </p:txBody>
      </p:sp>
    </p:spTree>
    <p:extLst>
      <p:ext uri="{BB962C8B-B14F-4D97-AF65-F5344CB8AC3E}">
        <p14:creationId xmlns:p14="http://schemas.microsoft.com/office/powerpoint/2010/main" val="1795584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BF29F-C3C9-A9C8-A424-779666DE162F}"/>
            </a:ext>
          </a:extLst>
        </p:cNvPr>
        <p:cNvGrpSpPr/>
        <p:nvPr/>
      </p:nvGrpSpPr>
      <p:grpSpPr>
        <a:xfrm>
          <a:off x="0" y="0"/>
          <a:ext cx="0" cy="0"/>
          <a:chOff x="0" y="0"/>
          <a:chExt cx="0" cy="0"/>
        </a:xfrm>
      </p:grpSpPr>
      <p:sp>
        <p:nvSpPr>
          <p:cNvPr id="9" name="Freeform 20">
            <a:extLst>
              <a:ext uri="{FF2B5EF4-FFF2-40B4-BE49-F238E27FC236}">
                <a16:creationId xmlns:a16="http://schemas.microsoft.com/office/drawing/2014/main" id="{1093F112-EC4D-2D88-5C0F-33EDDC76094B}"/>
              </a:ext>
            </a:extLst>
          </p:cNvPr>
          <p:cNvSpPr/>
          <p:nvPr/>
        </p:nvSpPr>
        <p:spPr>
          <a:xfrm>
            <a:off x="-9965724" y="-1383136"/>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 name="ZoneTexte 5">
            <a:extLst>
              <a:ext uri="{FF2B5EF4-FFF2-40B4-BE49-F238E27FC236}">
                <a16:creationId xmlns:a16="http://schemas.microsoft.com/office/drawing/2014/main" id="{C9E1676F-6505-451E-BDC5-40CF059CD9AD}"/>
              </a:ext>
            </a:extLst>
          </p:cNvPr>
          <p:cNvSpPr txBox="1"/>
          <p:nvPr/>
        </p:nvSpPr>
        <p:spPr>
          <a:xfrm>
            <a:off x="865822" y="891540"/>
            <a:ext cx="9972011" cy="584775"/>
          </a:xfrm>
          <a:prstGeom prst="rect">
            <a:avLst/>
          </a:prstGeom>
          <a:noFill/>
        </p:spPr>
        <p:txBody>
          <a:bodyPr wrap="square">
            <a:spAutoFit/>
          </a:bodyPr>
          <a:lstStyle/>
          <a:p>
            <a:pPr marL="457200" indent="-457200">
              <a:buFont typeface="Arial" panose="020B0604020202020204" pitchFamily="34" charset="0"/>
              <a:buChar char="•"/>
            </a:pPr>
            <a:r>
              <a:rPr lang="en-US" sz="3200" b="1" dirty="0">
                <a:solidFill>
                  <a:srgbClr val="FF0000"/>
                </a:solidFill>
                <a:effectLst/>
                <a:latin typeface="Calibri" panose="020F0502020204030204" pitchFamily="34" charset="0"/>
                <a:ea typeface="Times New Roman" panose="02020603050405020304" pitchFamily="18" charset="0"/>
              </a:rPr>
              <a:t>Model Accuracy</a:t>
            </a:r>
            <a:r>
              <a:rPr lang="en-US" sz="3200" b="1" dirty="0">
                <a:solidFill>
                  <a:srgbClr val="FF0000"/>
                </a:solidFill>
                <a:latin typeface="Calibri" panose="020F0502020204030204" pitchFamily="34" charset="0"/>
                <a:ea typeface="Times New Roman" panose="02020603050405020304" pitchFamily="18" charset="0"/>
              </a:rPr>
              <a:t> &amp; Model Loss </a:t>
            </a:r>
            <a:r>
              <a:rPr lang="en-US" sz="3200" b="1" dirty="0">
                <a:solidFill>
                  <a:srgbClr val="FF0000"/>
                </a:solidFill>
                <a:effectLst/>
                <a:latin typeface="Calibri" panose="020F0502020204030204" pitchFamily="34" charset="0"/>
                <a:ea typeface="Times New Roman" panose="02020603050405020304" pitchFamily="18" charset="0"/>
              </a:rPr>
              <a:t>: </a:t>
            </a:r>
            <a:r>
              <a:rPr lang="en-US" sz="3200" dirty="0">
                <a:solidFill>
                  <a:srgbClr val="FF0000"/>
                </a:solidFill>
                <a:effectLst/>
                <a:latin typeface="Calibri" panose="020F0502020204030204" pitchFamily="34" charset="0"/>
                <a:ea typeface="Times New Roman" panose="02020603050405020304" pitchFamily="18" charset="0"/>
              </a:rPr>
              <a:t>(ResNet50)</a:t>
            </a:r>
            <a:endParaRPr lang="fr-MA" sz="3200" dirty="0"/>
          </a:p>
        </p:txBody>
      </p:sp>
      <p:grpSp>
        <p:nvGrpSpPr>
          <p:cNvPr id="10" name="Group 2">
            <a:extLst>
              <a:ext uri="{FF2B5EF4-FFF2-40B4-BE49-F238E27FC236}">
                <a16:creationId xmlns:a16="http://schemas.microsoft.com/office/drawing/2014/main" id="{C9AFDC8B-41FC-0866-4456-C9710717F3FC}"/>
              </a:ext>
            </a:extLst>
          </p:cNvPr>
          <p:cNvGrpSpPr/>
          <p:nvPr/>
        </p:nvGrpSpPr>
        <p:grpSpPr>
          <a:xfrm>
            <a:off x="10837833" y="-3464978"/>
            <a:ext cx="6750922" cy="6381532"/>
            <a:chOff x="41015" y="-14288"/>
            <a:chExt cx="812800" cy="812800"/>
          </a:xfrm>
        </p:grpSpPr>
        <p:sp>
          <p:nvSpPr>
            <p:cNvPr id="11" name="Freeform 3">
              <a:extLst>
                <a:ext uri="{FF2B5EF4-FFF2-40B4-BE49-F238E27FC236}">
                  <a16:creationId xmlns:a16="http://schemas.microsoft.com/office/drawing/2014/main" id="{FFC41305-B486-E5C5-76D7-EC79778D416C}"/>
                </a:ext>
              </a:extLst>
            </p:cNvPr>
            <p:cNvSpPr/>
            <p:nvPr/>
          </p:nvSpPr>
          <p:spPr>
            <a:xfrm>
              <a:off x="41015" y="-1428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12" name="TextBox 4">
              <a:extLst>
                <a:ext uri="{FF2B5EF4-FFF2-40B4-BE49-F238E27FC236}">
                  <a16:creationId xmlns:a16="http://schemas.microsoft.com/office/drawing/2014/main" id="{09C13536-51B1-3B6E-E522-9607B387F2FE}"/>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8" name="ZoneTexte 17">
            <a:extLst>
              <a:ext uri="{FF2B5EF4-FFF2-40B4-BE49-F238E27FC236}">
                <a16:creationId xmlns:a16="http://schemas.microsoft.com/office/drawing/2014/main" id="{EF56498A-DE02-C96F-043D-24EF88C3A132}"/>
              </a:ext>
            </a:extLst>
          </p:cNvPr>
          <p:cNvSpPr txBox="1"/>
          <p:nvPr/>
        </p:nvSpPr>
        <p:spPr>
          <a:xfrm>
            <a:off x="1441453" y="4721215"/>
            <a:ext cx="9603574" cy="1200329"/>
          </a:xfrm>
          <a:prstGeom prst="rect">
            <a:avLst/>
          </a:prstGeom>
          <a:noFill/>
        </p:spPr>
        <p:txBody>
          <a:bodyPr wrap="square">
            <a:spAutoFit/>
          </a:bodyPr>
          <a:lstStyle/>
          <a:p>
            <a:pPr marL="342900" indent="-342900">
              <a:buFont typeface="Wingdings" panose="05000000000000000000" pitchFamily="2" charset="2"/>
              <a:buChar char="v"/>
            </a:pPr>
            <a:r>
              <a:rPr lang="fr-FR" dirty="0"/>
              <a:t>Les graphes montrent que le modèle apprend bien, avec une précision d'entraînement proche de 1 et une précision de validation qui se stabilise autour de 0,9 après l'époque 8. La perte d'entraînement diminue régulièrement, tandis que la perte de validation fluctue avant de se stabiliser, indiquant une que le modèle est en train d'atteindre une performance stable.</a:t>
            </a:r>
          </a:p>
        </p:txBody>
      </p:sp>
      <p:pic>
        <p:nvPicPr>
          <p:cNvPr id="3" name="Image 2">
            <a:extLst>
              <a:ext uri="{FF2B5EF4-FFF2-40B4-BE49-F238E27FC236}">
                <a16:creationId xmlns:a16="http://schemas.microsoft.com/office/drawing/2014/main" id="{56F9AA5C-0073-1B6E-A03A-49CA20CC8FD6}"/>
              </a:ext>
            </a:extLst>
          </p:cNvPr>
          <p:cNvPicPr>
            <a:picLocks noChangeAspect="1"/>
          </p:cNvPicPr>
          <p:nvPr/>
        </p:nvPicPr>
        <p:blipFill rotWithShape="1">
          <a:blip r:embed="rId2"/>
          <a:srcRect l="4479"/>
          <a:stretch/>
        </p:blipFill>
        <p:spPr>
          <a:xfrm>
            <a:off x="1743726" y="1552475"/>
            <a:ext cx="4349232" cy="3200564"/>
          </a:xfrm>
          <a:prstGeom prst="rect">
            <a:avLst/>
          </a:prstGeom>
        </p:spPr>
      </p:pic>
      <p:pic>
        <p:nvPicPr>
          <p:cNvPr id="5" name="Image 4">
            <a:extLst>
              <a:ext uri="{FF2B5EF4-FFF2-40B4-BE49-F238E27FC236}">
                <a16:creationId xmlns:a16="http://schemas.microsoft.com/office/drawing/2014/main" id="{EDEE84D4-470D-B424-E383-7F255DE9E4FC}"/>
              </a:ext>
            </a:extLst>
          </p:cNvPr>
          <p:cNvPicPr>
            <a:picLocks noChangeAspect="1"/>
          </p:cNvPicPr>
          <p:nvPr/>
        </p:nvPicPr>
        <p:blipFill rotWithShape="1">
          <a:blip r:embed="rId3"/>
          <a:srcRect t="3325"/>
          <a:stretch/>
        </p:blipFill>
        <p:spPr>
          <a:xfrm>
            <a:off x="6092957" y="1552474"/>
            <a:ext cx="4221361" cy="3282415"/>
          </a:xfrm>
          <a:prstGeom prst="rect">
            <a:avLst/>
          </a:prstGeom>
        </p:spPr>
      </p:pic>
    </p:spTree>
    <p:extLst>
      <p:ext uri="{BB962C8B-B14F-4D97-AF65-F5344CB8AC3E}">
        <p14:creationId xmlns:p14="http://schemas.microsoft.com/office/powerpoint/2010/main" val="4258218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BF29F-C3C9-A9C8-A424-779666DE162F}"/>
            </a:ext>
          </a:extLst>
        </p:cNvPr>
        <p:cNvGrpSpPr/>
        <p:nvPr/>
      </p:nvGrpSpPr>
      <p:grpSpPr>
        <a:xfrm>
          <a:off x="0" y="0"/>
          <a:ext cx="0" cy="0"/>
          <a:chOff x="0" y="0"/>
          <a:chExt cx="0" cy="0"/>
        </a:xfrm>
      </p:grpSpPr>
      <p:sp>
        <p:nvSpPr>
          <p:cNvPr id="9" name="Freeform 20">
            <a:extLst>
              <a:ext uri="{FF2B5EF4-FFF2-40B4-BE49-F238E27FC236}">
                <a16:creationId xmlns:a16="http://schemas.microsoft.com/office/drawing/2014/main" id="{1093F112-EC4D-2D88-5C0F-33EDDC76094B}"/>
              </a:ext>
            </a:extLst>
          </p:cNvPr>
          <p:cNvSpPr/>
          <p:nvPr/>
        </p:nvSpPr>
        <p:spPr>
          <a:xfrm>
            <a:off x="-9965724" y="-1383136"/>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6" name="ZoneTexte 5">
            <a:extLst>
              <a:ext uri="{FF2B5EF4-FFF2-40B4-BE49-F238E27FC236}">
                <a16:creationId xmlns:a16="http://schemas.microsoft.com/office/drawing/2014/main" id="{C9E1676F-6505-451E-BDC5-40CF059CD9AD}"/>
              </a:ext>
            </a:extLst>
          </p:cNvPr>
          <p:cNvSpPr txBox="1"/>
          <p:nvPr/>
        </p:nvSpPr>
        <p:spPr>
          <a:xfrm>
            <a:off x="947261" y="733366"/>
            <a:ext cx="9972011" cy="1077218"/>
          </a:xfrm>
          <a:prstGeom prst="rect">
            <a:avLst/>
          </a:prstGeom>
          <a:noFill/>
        </p:spPr>
        <p:txBody>
          <a:bodyPr wrap="square">
            <a:spAutoFit/>
          </a:bodyPr>
          <a:lstStyle>
            <a:defPPr>
              <a:defRPr lang="en-US"/>
            </a:defPPr>
            <a:lvl1pPr marL="457200" indent="-457200">
              <a:buFont typeface="Arial" panose="020B0604020202020204" pitchFamily="34" charset="0"/>
              <a:buChar char="•"/>
              <a:defRPr sz="3200" b="1">
                <a:solidFill>
                  <a:srgbClr val="FF0000"/>
                </a:solidFill>
                <a:effectLst/>
                <a:latin typeface="Calibri" panose="020F0502020204030204" pitchFamily="34" charset="0"/>
                <a:ea typeface="Times New Roman" panose="02020603050405020304" pitchFamily="18" charset="0"/>
              </a:defRPr>
            </a:lvl1pPr>
          </a:lstStyle>
          <a:p>
            <a:r>
              <a:rPr lang="fr-FR" dirty="0"/>
              <a:t>Les </a:t>
            </a:r>
            <a:r>
              <a:rPr lang="fr-FR" dirty="0" err="1"/>
              <a:t>Défits</a:t>
            </a:r>
            <a:r>
              <a:rPr lang="fr-FR" dirty="0"/>
              <a:t> : </a:t>
            </a:r>
            <a:endParaRPr lang="en-US" dirty="0"/>
          </a:p>
          <a:p>
            <a:endParaRPr lang="fr-MA" dirty="0"/>
          </a:p>
        </p:txBody>
      </p:sp>
      <p:grpSp>
        <p:nvGrpSpPr>
          <p:cNvPr id="10" name="Group 2">
            <a:extLst>
              <a:ext uri="{FF2B5EF4-FFF2-40B4-BE49-F238E27FC236}">
                <a16:creationId xmlns:a16="http://schemas.microsoft.com/office/drawing/2014/main" id="{C9AFDC8B-41FC-0866-4456-C9710717F3FC}"/>
              </a:ext>
            </a:extLst>
          </p:cNvPr>
          <p:cNvGrpSpPr/>
          <p:nvPr/>
        </p:nvGrpSpPr>
        <p:grpSpPr>
          <a:xfrm>
            <a:off x="10837833" y="-3464978"/>
            <a:ext cx="6750922" cy="6381532"/>
            <a:chOff x="41015" y="-14288"/>
            <a:chExt cx="812800" cy="812800"/>
          </a:xfrm>
        </p:grpSpPr>
        <p:sp>
          <p:nvSpPr>
            <p:cNvPr id="11" name="Freeform 3">
              <a:extLst>
                <a:ext uri="{FF2B5EF4-FFF2-40B4-BE49-F238E27FC236}">
                  <a16:creationId xmlns:a16="http://schemas.microsoft.com/office/drawing/2014/main" id="{FFC41305-B486-E5C5-76D7-EC79778D416C}"/>
                </a:ext>
              </a:extLst>
            </p:cNvPr>
            <p:cNvSpPr/>
            <p:nvPr/>
          </p:nvSpPr>
          <p:spPr>
            <a:xfrm>
              <a:off x="41015" y="-1428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12" name="TextBox 4">
              <a:extLst>
                <a:ext uri="{FF2B5EF4-FFF2-40B4-BE49-F238E27FC236}">
                  <a16:creationId xmlns:a16="http://schemas.microsoft.com/office/drawing/2014/main" id="{09C13536-51B1-3B6E-E522-9607B387F2FE}"/>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aphicFrame>
        <p:nvGraphicFramePr>
          <p:cNvPr id="7" name="Tableau 6">
            <a:extLst>
              <a:ext uri="{FF2B5EF4-FFF2-40B4-BE49-F238E27FC236}">
                <a16:creationId xmlns:a16="http://schemas.microsoft.com/office/drawing/2014/main" id="{F1AA0C2E-CAC3-4926-5BF2-B79C1586ACEC}"/>
              </a:ext>
            </a:extLst>
          </p:cNvPr>
          <p:cNvGraphicFramePr>
            <a:graphicFrameLocks noGrp="1"/>
          </p:cNvGraphicFramePr>
          <p:nvPr>
            <p:extLst>
              <p:ext uri="{D42A27DB-BD31-4B8C-83A1-F6EECF244321}">
                <p14:modId xmlns:p14="http://schemas.microsoft.com/office/powerpoint/2010/main" val="3665443955"/>
              </p:ext>
            </p:extLst>
          </p:nvPr>
        </p:nvGraphicFramePr>
        <p:xfrm>
          <a:off x="2340493" y="1448070"/>
          <a:ext cx="8203344" cy="4560858"/>
        </p:xfrm>
        <a:graphic>
          <a:graphicData uri="http://schemas.openxmlformats.org/drawingml/2006/table">
            <a:tbl>
              <a:tblPr>
                <a:tableStyleId>{8A107856-5554-42FB-B03E-39F5DBC370BA}</a:tableStyleId>
              </a:tblPr>
              <a:tblGrid>
                <a:gridCol w="2050836">
                  <a:extLst>
                    <a:ext uri="{9D8B030D-6E8A-4147-A177-3AD203B41FA5}">
                      <a16:colId xmlns:a16="http://schemas.microsoft.com/office/drawing/2014/main" val="2763296749"/>
                    </a:ext>
                  </a:extLst>
                </a:gridCol>
                <a:gridCol w="2347472">
                  <a:extLst>
                    <a:ext uri="{9D8B030D-6E8A-4147-A177-3AD203B41FA5}">
                      <a16:colId xmlns:a16="http://schemas.microsoft.com/office/drawing/2014/main" val="2398882112"/>
                    </a:ext>
                  </a:extLst>
                </a:gridCol>
                <a:gridCol w="1754200">
                  <a:extLst>
                    <a:ext uri="{9D8B030D-6E8A-4147-A177-3AD203B41FA5}">
                      <a16:colId xmlns:a16="http://schemas.microsoft.com/office/drawing/2014/main" val="3698658802"/>
                    </a:ext>
                  </a:extLst>
                </a:gridCol>
                <a:gridCol w="2050836">
                  <a:extLst>
                    <a:ext uri="{9D8B030D-6E8A-4147-A177-3AD203B41FA5}">
                      <a16:colId xmlns:a16="http://schemas.microsoft.com/office/drawing/2014/main" val="3314982425"/>
                    </a:ext>
                  </a:extLst>
                </a:gridCol>
              </a:tblGrid>
              <a:tr h="285334">
                <a:tc>
                  <a:txBody>
                    <a:bodyPr/>
                    <a:lstStyle/>
                    <a:p>
                      <a:r>
                        <a:rPr lang="fr-FR" sz="1400" b="1"/>
                        <a:t>Défi</a:t>
                      </a:r>
                      <a:endParaRPr lang="fr-FR" sz="1400"/>
                    </a:p>
                  </a:txBody>
                  <a:tcPr marL="71333" marR="71333" marT="35667" marB="35667" anchor="ctr"/>
                </a:tc>
                <a:tc>
                  <a:txBody>
                    <a:bodyPr/>
                    <a:lstStyle/>
                    <a:p>
                      <a:r>
                        <a:rPr lang="fr-FR" sz="1400" b="1"/>
                        <a:t>Description</a:t>
                      </a:r>
                      <a:endParaRPr lang="fr-FR" sz="1400"/>
                    </a:p>
                  </a:txBody>
                  <a:tcPr marL="71333" marR="71333" marT="35667" marB="35667" anchor="ctr"/>
                </a:tc>
                <a:tc>
                  <a:txBody>
                    <a:bodyPr/>
                    <a:lstStyle/>
                    <a:p>
                      <a:r>
                        <a:rPr lang="fr-FR" sz="1400" b="1"/>
                        <a:t>Impact</a:t>
                      </a:r>
                      <a:endParaRPr lang="fr-FR" sz="1400"/>
                    </a:p>
                  </a:txBody>
                  <a:tcPr marL="71333" marR="71333" marT="35667" marB="35667" anchor="ctr"/>
                </a:tc>
                <a:tc>
                  <a:txBody>
                    <a:bodyPr/>
                    <a:lstStyle/>
                    <a:p>
                      <a:r>
                        <a:rPr lang="fr-FR" sz="1400" b="1" dirty="0"/>
                        <a:t>Solution</a:t>
                      </a:r>
                      <a:endParaRPr lang="fr-FR" sz="1400" dirty="0"/>
                    </a:p>
                  </a:txBody>
                  <a:tcPr marL="71333" marR="71333" marT="35667" marB="35667" anchor="ctr"/>
                </a:tc>
                <a:extLst>
                  <a:ext uri="{0D108BD9-81ED-4DB2-BD59-A6C34878D82A}">
                    <a16:rowId xmlns:a16="http://schemas.microsoft.com/office/drawing/2014/main" val="1024155275"/>
                  </a:ext>
                </a:extLst>
              </a:tr>
              <a:tr h="1355335">
                <a:tc>
                  <a:txBody>
                    <a:bodyPr/>
                    <a:lstStyle/>
                    <a:p>
                      <a:r>
                        <a:rPr lang="fr-FR" sz="1400"/>
                        <a:t>Manque de ressources GPU</a:t>
                      </a:r>
                    </a:p>
                  </a:txBody>
                  <a:tcPr marL="71333" marR="71333" marT="35667" marB="35667" anchor="ctr"/>
                </a:tc>
                <a:tc>
                  <a:txBody>
                    <a:bodyPr/>
                    <a:lstStyle/>
                    <a:p>
                      <a:r>
                        <a:rPr lang="fr-FR" sz="1400"/>
                        <a:t>L'entraînement de modèles CNN et LSTM sur des vidéos nécessite une grande capacité de calcul, notamment des GPU puissants.</a:t>
                      </a:r>
                    </a:p>
                  </a:txBody>
                  <a:tcPr marL="71333" marR="71333" marT="35667" marB="35667" anchor="ctr"/>
                </a:tc>
                <a:tc>
                  <a:txBody>
                    <a:bodyPr/>
                    <a:lstStyle/>
                    <a:p>
                      <a:r>
                        <a:rPr lang="fr-FR" sz="1400"/>
                        <a:t>Limite la vitesse d'entraînement et rend difficile l'expérimentation avec différents paramètres et architectures.</a:t>
                      </a:r>
                    </a:p>
                  </a:txBody>
                  <a:tcPr marL="71333" marR="71333" marT="35667" marB="35667" anchor="ctr"/>
                </a:tc>
                <a:tc>
                  <a:txBody>
                    <a:bodyPr/>
                    <a:lstStyle/>
                    <a:p>
                      <a:r>
                        <a:rPr lang="fr-FR" sz="1400"/>
                        <a:t>Utilisation de Kaggle pour l'entraînement, qui offre des ressources GPU pour les projets.</a:t>
                      </a:r>
                    </a:p>
                  </a:txBody>
                  <a:tcPr marL="71333" marR="71333" marT="35667" marB="35667" anchor="ctr"/>
                </a:tc>
                <a:extLst>
                  <a:ext uri="{0D108BD9-81ED-4DB2-BD59-A6C34878D82A}">
                    <a16:rowId xmlns:a16="http://schemas.microsoft.com/office/drawing/2014/main" val="2567685328"/>
                  </a:ext>
                </a:extLst>
              </a:tr>
              <a:tr h="1355335">
                <a:tc>
                  <a:txBody>
                    <a:bodyPr/>
                    <a:lstStyle/>
                    <a:p>
                      <a:r>
                        <a:rPr lang="fr-FR" sz="1400" dirty="0"/>
                        <a:t>Résolution des images</a:t>
                      </a:r>
                    </a:p>
                  </a:txBody>
                  <a:tcPr marL="71333" marR="71333" marT="35667" marB="35667" anchor="ctr"/>
                </a:tc>
                <a:tc>
                  <a:txBody>
                    <a:bodyPr/>
                    <a:lstStyle/>
                    <a:p>
                      <a:r>
                        <a:rPr lang="fr-FR" sz="1400" dirty="0"/>
                        <a:t>Les vidéos </a:t>
                      </a:r>
                      <a:r>
                        <a:rPr lang="fr-FR" sz="1400" dirty="0" err="1"/>
                        <a:t>deepfake</a:t>
                      </a:r>
                      <a:r>
                        <a:rPr lang="fr-FR" sz="1400" dirty="0"/>
                        <a:t> peuvent être manipulées à différentes résolutions, ce qui impacte la qualité des caractéristiques extraites.</a:t>
                      </a:r>
                    </a:p>
                  </a:txBody>
                  <a:tcPr marL="71333" marR="71333" marT="35667" marB="35667" anchor="ctr"/>
                </a:tc>
                <a:tc>
                  <a:txBody>
                    <a:bodyPr/>
                    <a:lstStyle/>
                    <a:p>
                      <a:r>
                        <a:rPr lang="fr-FR" sz="1400" dirty="0"/>
                        <a:t>Des résolutions faibles rendent la détection plus difficile, tandis que des résolutions plus élevées nécessitent plus de ressources.</a:t>
                      </a:r>
                    </a:p>
                  </a:txBody>
                  <a:tcPr marL="71333" marR="71333" marT="35667" marB="35667" anchor="ctr"/>
                </a:tc>
                <a:tc>
                  <a:txBody>
                    <a:bodyPr/>
                    <a:lstStyle/>
                    <a:p>
                      <a:r>
                        <a:rPr lang="fr-FR" sz="1400"/>
                        <a:t>Aucune solution trouvée pour ce défi spécifique.</a:t>
                      </a:r>
                    </a:p>
                  </a:txBody>
                  <a:tcPr marL="71333" marR="71333" marT="35667" marB="35667" anchor="ctr"/>
                </a:tc>
                <a:extLst>
                  <a:ext uri="{0D108BD9-81ED-4DB2-BD59-A6C34878D82A}">
                    <a16:rowId xmlns:a16="http://schemas.microsoft.com/office/drawing/2014/main" val="3822897576"/>
                  </a:ext>
                </a:extLst>
              </a:tr>
              <a:tr h="1355335">
                <a:tc>
                  <a:txBody>
                    <a:bodyPr/>
                    <a:lstStyle/>
                    <a:p>
                      <a:r>
                        <a:rPr lang="fr-FR" sz="1400"/>
                        <a:t>Adaptation des fonctions d'extraction</a:t>
                      </a:r>
                    </a:p>
                  </a:txBody>
                  <a:tcPr marL="71333" marR="71333" marT="35667" marB="35667" anchor="ctr"/>
                </a:tc>
                <a:tc>
                  <a:txBody>
                    <a:bodyPr/>
                    <a:lstStyle/>
                    <a:p>
                      <a:r>
                        <a:rPr lang="fr-FR" sz="1400"/>
                        <a:t>Les vidéos doivent être correctement traitées pour extraire les bonnes caractéristiques avant d'être introduites dans les modèles.</a:t>
                      </a:r>
                    </a:p>
                  </a:txBody>
                  <a:tcPr marL="71333" marR="71333" marT="35667" marB="35667" anchor="ctr"/>
                </a:tc>
                <a:tc>
                  <a:txBody>
                    <a:bodyPr/>
                    <a:lstStyle/>
                    <a:p>
                      <a:r>
                        <a:rPr lang="fr-FR" sz="1400" dirty="0"/>
                        <a:t>Les fonctions d'extraction doivent être adaptées à chaque type de vidéo et de modèle pour garantir la précision.</a:t>
                      </a:r>
                    </a:p>
                  </a:txBody>
                  <a:tcPr marL="71333" marR="71333" marT="35667" marB="35667" anchor="ctr"/>
                </a:tc>
                <a:tc>
                  <a:txBody>
                    <a:bodyPr/>
                    <a:lstStyle/>
                    <a:p>
                      <a:r>
                        <a:rPr lang="fr-FR" sz="1400" dirty="0"/>
                        <a:t>Tests de plusieurs méthodes d'extraction pour trouver celle qui fonctionne le mieux avec le modèle.</a:t>
                      </a:r>
                    </a:p>
                  </a:txBody>
                  <a:tcPr marL="71333" marR="71333" marT="35667" marB="35667" anchor="ctr"/>
                </a:tc>
                <a:extLst>
                  <a:ext uri="{0D108BD9-81ED-4DB2-BD59-A6C34878D82A}">
                    <a16:rowId xmlns:a16="http://schemas.microsoft.com/office/drawing/2014/main" val="1105551310"/>
                  </a:ext>
                </a:extLst>
              </a:tr>
            </a:tbl>
          </a:graphicData>
        </a:graphic>
      </p:graphicFrame>
    </p:spTree>
    <p:extLst>
      <p:ext uri="{BB962C8B-B14F-4D97-AF65-F5344CB8AC3E}">
        <p14:creationId xmlns:p14="http://schemas.microsoft.com/office/powerpoint/2010/main" val="3962842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3B5204-8B1D-A8A8-D035-F08AB771E57A}"/>
              </a:ext>
            </a:extLst>
          </p:cNvPr>
          <p:cNvSpPr/>
          <p:nvPr/>
        </p:nvSpPr>
        <p:spPr>
          <a:xfrm>
            <a:off x="0" y="0"/>
            <a:ext cx="12192000" cy="6858000"/>
          </a:xfrm>
          <a:prstGeom prst="rect">
            <a:avLst/>
          </a:prstGeom>
          <a:gradFill>
            <a:gsLst>
              <a:gs pos="7000">
                <a:srgbClr val="F25245">
                  <a:alpha val="64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ZoneTexte 2">
            <a:extLst>
              <a:ext uri="{FF2B5EF4-FFF2-40B4-BE49-F238E27FC236}">
                <a16:creationId xmlns:a16="http://schemas.microsoft.com/office/drawing/2014/main" id="{0AD47295-F551-DB47-4844-FCABE965F66F}"/>
              </a:ext>
            </a:extLst>
          </p:cNvPr>
          <p:cNvSpPr txBox="1"/>
          <p:nvPr/>
        </p:nvSpPr>
        <p:spPr>
          <a:xfrm>
            <a:off x="546330" y="956197"/>
            <a:ext cx="10426469" cy="721736"/>
          </a:xfrm>
          <a:prstGeom prst="rect">
            <a:avLst/>
          </a:prstGeom>
          <a:noFill/>
        </p:spPr>
        <p:txBody>
          <a:bodyPr wrap="square">
            <a:spAutoFit/>
          </a:bodyPr>
          <a:lstStyle/>
          <a:p>
            <a:pPr marL="571500" indent="-571500">
              <a:lnSpc>
                <a:spcPct val="107000"/>
              </a:lnSpc>
              <a:spcAft>
                <a:spcPts val="800"/>
              </a:spcAft>
              <a:buFont typeface="Arial" panose="020B0604020202020204" pitchFamily="34" charset="0"/>
              <a:buChar char="•"/>
            </a:pPr>
            <a:r>
              <a:rPr lang="fr-MA" sz="4000" dirty="0">
                <a:solidFill>
                  <a:schemeClr val="bg1"/>
                </a:solidFill>
                <a:effectLst/>
                <a:latin typeface="Calibri" panose="020F0502020204030204" pitchFamily="34" charset="0"/>
                <a:ea typeface="Calibri" panose="020F0502020204030204" pitchFamily="34" charset="0"/>
                <a:cs typeface="Arial" panose="020B0604020202020204" pitchFamily="34" charset="0"/>
              </a:rPr>
              <a:t>L’application:</a:t>
            </a:r>
          </a:p>
        </p:txBody>
      </p:sp>
      <p:pic>
        <p:nvPicPr>
          <p:cNvPr id="5" name="Image 4">
            <a:extLst>
              <a:ext uri="{FF2B5EF4-FFF2-40B4-BE49-F238E27FC236}">
                <a16:creationId xmlns:a16="http://schemas.microsoft.com/office/drawing/2014/main" id="{63622E33-2442-8B17-184B-D03018650AA3}"/>
              </a:ext>
            </a:extLst>
          </p:cNvPr>
          <p:cNvPicPr>
            <a:picLocks noChangeAspect="1"/>
          </p:cNvPicPr>
          <p:nvPr/>
        </p:nvPicPr>
        <p:blipFill>
          <a:blip r:embed="rId2"/>
          <a:stretch>
            <a:fillRect/>
          </a:stretch>
        </p:blipFill>
        <p:spPr>
          <a:xfrm>
            <a:off x="0" y="-65314"/>
            <a:ext cx="12192000" cy="6923314"/>
          </a:xfrm>
          <a:prstGeom prst="rect">
            <a:avLst/>
          </a:prstGeom>
        </p:spPr>
      </p:pic>
    </p:spTree>
    <p:extLst>
      <p:ext uri="{BB962C8B-B14F-4D97-AF65-F5344CB8AC3E}">
        <p14:creationId xmlns:p14="http://schemas.microsoft.com/office/powerpoint/2010/main" val="1993156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96E64-64B6-733F-D792-86EA7FF8BAEB}"/>
            </a:ext>
          </a:extLst>
        </p:cNvPr>
        <p:cNvGrpSpPr/>
        <p:nvPr/>
      </p:nvGrpSpPr>
      <p:grpSpPr>
        <a:xfrm>
          <a:off x="0" y="0"/>
          <a:ext cx="0" cy="0"/>
          <a:chOff x="0" y="0"/>
          <a:chExt cx="0" cy="0"/>
        </a:xfrm>
      </p:grpSpPr>
      <p:pic>
        <p:nvPicPr>
          <p:cNvPr id="14" name="Espace réservé pour une image  13">
            <a:extLst>
              <a:ext uri="{FF2B5EF4-FFF2-40B4-BE49-F238E27FC236}">
                <a16:creationId xmlns:a16="http://schemas.microsoft.com/office/drawing/2014/main" id="{2FA0083E-9C1E-06E6-4890-D8A81761117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555" b="5555"/>
          <a:stretch>
            <a:fillRect/>
          </a:stretch>
        </p:blipFill>
        <p:spPr>
          <a:xfrm>
            <a:off x="1" y="0"/>
            <a:ext cx="12192000" cy="6858000"/>
          </a:xfrm>
        </p:spPr>
      </p:pic>
      <p:sp>
        <p:nvSpPr>
          <p:cNvPr id="5" name="Rectangle 4">
            <a:extLst>
              <a:ext uri="{FF2B5EF4-FFF2-40B4-BE49-F238E27FC236}">
                <a16:creationId xmlns:a16="http://schemas.microsoft.com/office/drawing/2014/main" id="{4453D00A-3978-5788-BA5F-804C20B9A9CA}"/>
              </a:ext>
            </a:extLst>
          </p:cNvPr>
          <p:cNvSpPr/>
          <p:nvPr/>
        </p:nvSpPr>
        <p:spPr>
          <a:xfrm>
            <a:off x="0" y="0"/>
            <a:ext cx="12192000" cy="6858000"/>
          </a:xfrm>
          <a:prstGeom prst="rect">
            <a:avLst/>
          </a:prstGeom>
          <a:gradFill>
            <a:gsLst>
              <a:gs pos="7000">
                <a:srgbClr val="F25245">
                  <a:alpha val="64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A2CD9DA-97F8-90A1-34AA-0EAF1A09C626}"/>
              </a:ext>
            </a:extLst>
          </p:cNvPr>
          <p:cNvSpPr txBox="1"/>
          <p:nvPr/>
        </p:nvSpPr>
        <p:spPr>
          <a:xfrm>
            <a:off x="1956358" y="2504738"/>
            <a:ext cx="8604937" cy="1631216"/>
          </a:xfrm>
          <a:prstGeom prst="rect">
            <a:avLst/>
          </a:prstGeom>
          <a:noFill/>
        </p:spPr>
        <p:txBody>
          <a:bodyPr wrap="square" rtlCol="0">
            <a:spAutoFit/>
          </a:bodyPr>
          <a:lstStyle/>
          <a:p>
            <a:pPr algn="ctr"/>
            <a:r>
              <a:rPr lang="en-US" sz="10000" b="1" dirty="0">
                <a:solidFill>
                  <a:schemeClr val="bg1"/>
                </a:solidFill>
                <a:latin typeface="Tw Cen MT" panose="020B0602020104020603" pitchFamily="34" charset="0"/>
                <a:ea typeface="Tahoma" panose="020B0604030504040204" pitchFamily="34" charset="0"/>
                <a:cs typeface="Arial" panose="020B0604020202020204" pitchFamily="34" charset="0"/>
              </a:rPr>
              <a:t>Thank you </a:t>
            </a:r>
          </a:p>
        </p:txBody>
      </p:sp>
    </p:spTree>
    <p:extLst>
      <p:ext uri="{BB962C8B-B14F-4D97-AF65-F5344CB8AC3E}">
        <p14:creationId xmlns:p14="http://schemas.microsoft.com/office/powerpoint/2010/main" val="303235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D43DA5A-704B-465F-8301-C37F6853ED16}"/>
              </a:ext>
            </a:extLst>
          </p:cNvPr>
          <p:cNvSpPr/>
          <p:nvPr/>
        </p:nvSpPr>
        <p:spPr>
          <a:xfrm>
            <a:off x="8786813" y="683204"/>
            <a:ext cx="2705094" cy="5491595"/>
          </a:xfrm>
          <a:custGeom>
            <a:avLst/>
            <a:gdLst>
              <a:gd name="connsiteX0" fmla="*/ 2705094 w 2705094"/>
              <a:gd name="connsiteY0" fmla="*/ 0 h 5491595"/>
              <a:gd name="connsiteX1" fmla="*/ 2705094 w 2705094"/>
              <a:gd name="connsiteY1" fmla="*/ 1373981 h 5491595"/>
              <a:gd name="connsiteX2" fmla="*/ 2607480 w 2705094"/>
              <a:gd name="connsiteY2" fmla="*/ 1378910 h 5491595"/>
              <a:gd name="connsiteX3" fmla="*/ 1373981 w 2705094"/>
              <a:gd name="connsiteY3" fmla="*/ 2745797 h 5491595"/>
              <a:gd name="connsiteX4" fmla="*/ 2607480 w 2705094"/>
              <a:gd name="connsiteY4" fmla="*/ 4112684 h 5491595"/>
              <a:gd name="connsiteX5" fmla="*/ 2705094 w 2705094"/>
              <a:gd name="connsiteY5" fmla="*/ 4117614 h 5491595"/>
              <a:gd name="connsiteX6" fmla="*/ 2705094 w 2705094"/>
              <a:gd name="connsiteY6" fmla="*/ 5491595 h 5491595"/>
              <a:gd name="connsiteX7" fmla="*/ 2466999 w 2705094"/>
              <a:gd name="connsiteY7" fmla="*/ 5479572 h 5491595"/>
              <a:gd name="connsiteX8" fmla="*/ 0 w 2705094"/>
              <a:gd name="connsiteY8" fmla="*/ 2745797 h 5491595"/>
              <a:gd name="connsiteX9" fmla="*/ 2466999 w 2705094"/>
              <a:gd name="connsiteY9" fmla="*/ 12023 h 549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5094" h="5491595">
                <a:moveTo>
                  <a:pt x="2705094" y="0"/>
                </a:moveTo>
                <a:lnTo>
                  <a:pt x="2705094" y="1373981"/>
                </a:lnTo>
                <a:lnTo>
                  <a:pt x="2607480" y="1378910"/>
                </a:lnTo>
                <a:cubicBezTo>
                  <a:pt x="1914642" y="1449271"/>
                  <a:pt x="1373981" y="2034395"/>
                  <a:pt x="1373981" y="2745797"/>
                </a:cubicBezTo>
                <a:cubicBezTo>
                  <a:pt x="1373981" y="3457199"/>
                  <a:pt x="1914642" y="4042323"/>
                  <a:pt x="2607480" y="4112684"/>
                </a:cubicBezTo>
                <a:lnTo>
                  <a:pt x="2705094" y="4117614"/>
                </a:lnTo>
                <a:lnTo>
                  <a:pt x="2705094" y="5491595"/>
                </a:lnTo>
                <a:lnTo>
                  <a:pt x="2466999" y="5479572"/>
                </a:lnTo>
                <a:cubicBezTo>
                  <a:pt x="1081322" y="5338849"/>
                  <a:pt x="0" y="4168602"/>
                  <a:pt x="0" y="2745797"/>
                </a:cubicBezTo>
                <a:cubicBezTo>
                  <a:pt x="0" y="1322993"/>
                  <a:pt x="1081322" y="152746"/>
                  <a:pt x="2466999" y="12023"/>
                </a:cubicBezTo>
                <a:close/>
              </a:path>
            </a:pathLst>
          </a:custGeom>
          <a:gradFill>
            <a:gsLst>
              <a:gs pos="0">
                <a:srgbClr val="F25245"/>
              </a:gs>
              <a:gs pos="100000">
                <a:srgbClr val="27344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oup 4">
            <a:extLst>
              <a:ext uri="{FF2B5EF4-FFF2-40B4-BE49-F238E27FC236}">
                <a16:creationId xmlns:a16="http://schemas.microsoft.com/office/drawing/2014/main" id="{55B5A1E3-EC1B-4801-A7D0-7A364B11C99C}"/>
              </a:ext>
            </a:extLst>
          </p:cNvPr>
          <p:cNvGrpSpPr/>
          <p:nvPr/>
        </p:nvGrpSpPr>
        <p:grpSpPr>
          <a:xfrm>
            <a:off x="10326624" y="2628900"/>
            <a:ext cx="608076" cy="1449325"/>
            <a:chOff x="4408424" y="2628900"/>
            <a:chExt cx="608076" cy="1449325"/>
          </a:xfrm>
        </p:grpSpPr>
        <p:sp>
          <p:nvSpPr>
            <p:cNvPr id="4" name="Oval 3">
              <a:extLst>
                <a:ext uri="{FF2B5EF4-FFF2-40B4-BE49-F238E27FC236}">
                  <a16:creationId xmlns:a16="http://schemas.microsoft.com/office/drawing/2014/main" id="{FE731C37-34FD-41AF-91DB-03233A17BF8F}"/>
                </a:ext>
              </a:extLst>
            </p:cNvPr>
            <p:cNvSpPr/>
            <p:nvPr/>
          </p:nvSpPr>
          <p:spPr>
            <a:xfrm>
              <a:off x="4826000" y="2628900"/>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F18B3E2-A0D3-4387-A6F9-EAFF4309659A}"/>
                </a:ext>
              </a:extLst>
            </p:cNvPr>
            <p:cNvSpPr/>
            <p:nvPr/>
          </p:nvSpPr>
          <p:spPr>
            <a:xfrm>
              <a:off x="4843526" y="2881376"/>
              <a:ext cx="155448" cy="155448"/>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63D8E66-2FED-4E51-84A4-17414B20FD1C}"/>
                </a:ext>
              </a:extLst>
            </p:cNvPr>
            <p:cNvSpPr/>
            <p:nvPr/>
          </p:nvSpPr>
          <p:spPr>
            <a:xfrm>
              <a:off x="4826000" y="3098800"/>
              <a:ext cx="190500" cy="190500"/>
            </a:xfrm>
            <a:prstGeom prst="ellipse">
              <a:avLst/>
            </a:prstGeom>
            <a:solidFill>
              <a:srgbClr val="3B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280DCAE-C766-4AB6-8966-DE5246B2D65D}"/>
                </a:ext>
              </a:extLst>
            </p:cNvPr>
            <p:cNvSpPr/>
            <p:nvPr/>
          </p:nvSpPr>
          <p:spPr>
            <a:xfrm>
              <a:off x="4826000" y="3352800"/>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226D1D8-E5C2-4C3D-8884-552D4E6B2FDC}"/>
                </a:ext>
              </a:extLst>
            </p:cNvPr>
            <p:cNvSpPr/>
            <p:nvPr/>
          </p:nvSpPr>
          <p:spPr>
            <a:xfrm>
              <a:off x="4640326" y="2779776"/>
              <a:ext cx="155448" cy="155448"/>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0FAEF81-9B62-4531-9D71-090DED1B2F94}"/>
                </a:ext>
              </a:extLst>
            </p:cNvPr>
            <p:cNvSpPr/>
            <p:nvPr/>
          </p:nvSpPr>
          <p:spPr>
            <a:xfrm>
              <a:off x="4622800" y="2997200"/>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B40EEBA-31C1-4CF5-B2A8-C183438E8A17}"/>
                </a:ext>
              </a:extLst>
            </p:cNvPr>
            <p:cNvSpPr/>
            <p:nvPr/>
          </p:nvSpPr>
          <p:spPr>
            <a:xfrm>
              <a:off x="4640326" y="3249676"/>
              <a:ext cx="155448" cy="155448"/>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0CAF548-E255-4EB0-8409-451EEE5FD9F6}"/>
                </a:ext>
              </a:extLst>
            </p:cNvPr>
            <p:cNvSpPr/>
            <p:nvPr/>
          </p:nvSpPr>
          <p:spPr>
            <a:xfrm>
              <a:off x="4640326" y="3467100"/>
              <a:ext cx="155448" cy="155448"/>
            </a:xfrm>
            <a:prstGeom prst="ellipse">
              <a:avLst/>
            </a:prstGeom>
            <a:noFill/>
            <a:ln w="38100">
              <a:solidFill>
                <a:srgbClr val="F252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2A0CEA4-4A80-4B2C-B9FE-7AA83EAADC0C}"/>
                </a:ext>
              </a:extLst>
            </p:cNvPr>
            <p:cNvSpPr/>
            <p:nvPr/>
          </p:nvSpPr>
          <p:spPr>
            <a:xfrm>
              <a:off x="4843526" y="3705353"/>
              <a:ext cx="155448" cy="155448"/>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4A63A39-5EE9-4BBE-B7B8-1A40CF902BD5}"/>
                </a:ext>
              </a:extLst>
            </p:cNvPr>
            <p:cNvSpPr/>
            <p:nvPr/>
          </p:nvSpPr>
          <p:spPr>
            <a:xfrm>
              <a:off x="4843526" y="3922777"/>
              <a:ext cx="155448" cy="155448"/>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11A4D37-C17D-4030-AC0A-F2A9B48AA2F5}"/>
                </a:ext>
              </a:extLst>
            </p:cNvPr>
            <p:cNvSpPr/>
            <p:nvPr/>
          </p:nvSpPr>
          <p:spPr>
            <a:xfrm>
              <a:off x="4425950" y="3144774"/>
              <a:ext cx="155448" cy="155448"/>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803A9B9-DFDF-4EFE-A95E-89723F218B0F}"/>
                </a:ext>
              </a:extLst>
            </p:cNvPr>
            <p:cNvSpPr/>
            <p:nvPr/>
          </p:nvSpPr>
          <p:spPr>
            <a:xfrm>
              <a:off x="4408424" y="3362198"/>
              <a:ext cx="190500"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F1D7B15-0549-4453-B33B-6E0A90DE8126}"/>
                </a:ext>
              </a:extLst>
            </p:cNvPr>
            <p:cNvSpPr/>
            <p:nvPr/>
          </p:nvSpPr>
          <p:spPr>
            <a:xfrm>
              <a:off x="4408424" y="3616198"/>
              <a:ext cx="190500" cy="1905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Média1">
            <a:hlinkClick r:id="" action="ppaction://media"/>
            <a:extLst>
              <a:ext uri="{FF2B5EF4-FFF2-40B4-BE49-F238E27FC236}">
                <a16:creationId xmlns:a16="http://schemas.microsoft.com/office/drawing/2014/main" id="{1A67C00C-C858-6DEF-671E-5B2094170C0D}"/>
              </a:ext>
            </a:extLst>
          </p:cNvPr>
          <p:cNvPicPr>
            <a:picLocks noGrp="1" noChangeAspect="1"/>
          </p:cNvPicPr>
          <p:nvPr>
            <p:ph type="media" sz="quarter" idx="13"/>
            <a:videoFile r:link="rId2"/>
            <p:extLst>
              <p:ext uri="{DAA4B4D4-6D71-4841-9C94-3DE7FCFB9230}">
                <p14:media xmlns:p14="http://schemas.microsoft.com/office/powerpoint/2010/main" r:embed="rId1"/>
              </p:ext>
            </p:extLst>
          </p:nvPr>
        </p:nvPicPr>
        <p:blipFill>
          <a:blip r:embed="rId4"/>
          <a:stretch>
            <a:fillRect/>
          </a:stretch>
        </p:blipFill>
        <p:spPr>
          <a:xfrm>
            <a:off x="5913438" y="2208213"/>
            <a:ext cx="4641850" cy="2611437"/>
          </a:xfrm>
        </p:spPr>
      </p:pic>
      <p:sp>
        <p:nvSpPr>
          <p:cNvPr id="26" name="TextBox 25">
            <a:extLst>
              <a:ext uri="{FF2B5EF4-FFF2-40B4-BE49-F238E27FC236}">
                <a16:creationId xmlns:a16="http://schemas.microsoft.com/office/drawing/2014/main" id="{F8062705-3B1C-43A5-82F5-6ABD3DA38D14}"/>
              </a:ext>
            </a:extLst>
          </p:cNvPr>
          <p:cNvSpPr txBox="1"/>
          <p:nvPr/>
        </p:nvSpPr>
        <p:spPr>
          <a:xfrm>
            <a:off x="1092558" y="683204"/>
            <a:ext cx="4171712" cy="1446550"/>
          </a:xfrm>
          <a:prstGeom prst="rect">
            <a:avLst/>
          </a:prstGeom>
          <a:noFill/>
        </p:spPr>
        <p:txBody>
          <a:bodyPr wrap="square" rtlCol="0">
            <a:spAutoFit/>
          </a:bodyPr>
          <a:lstStyle/>
          <a:p>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DEEPFAKE</a:t>
            </a:r>
          </a:p>
          <a:p>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DETECTION :</a:t>
            </a:r>
          </a:p>
        </p:txBody>
      </p:sp>
      <p:sp>
        <p:nvSpPr>
          <p:cNvPr id="27" name="TextBox 26">
            <a:extLst>
              <a:ext uri="{FF2B5EF4-FFF2-40B4-BE49-F238E27FC236}">
                <a16:creationId xmlns:a16="http://schemas.microsoft.com/office/drawing/2014/main" id="{5DEF4469-BDAC-4144-B1A4-E8BAD6D645FB}"/>
              </a:ext>
            </a:extLst>
          </p:cNvPr>
          <p:cNvSpPr txBox="1"/>
          <p:nvPr/>
        </p:nvSpPr>
        <p:spPr>
          <a:xfrm>
            <a:off x="919017" y="2129754"/>
            <a:ext cx="4055601" cy="2308324"/>
          </a:xfrm>
          <a:prstGeom prst="rect">
            <a:avLst/>
          </a:prstGeom>
          <a:noFill/>
        </p:spPr>
        <p:txBody>
          <a:bodyPr wrap="square" rtlCol="0">
            <a:spAutoFit/>
          </a:bodyPr>
          <a:lstStyle/>
          <a:p>
            <a:r>
              <a:rPr lang="fr-FR" dirty="0"/>
              <a:t>"</a:t>
            </a:r>
            <a:r>
              <a:rPr lang="fr-FR" dirty="0" err="1"/>
              <a:t>Deepfake</a:t>
            </a:r>
            <a:r>
              <a:rPr lang="fr-FR" dirty="0"/>
              <a:t>" combine "</a:t>
            </a:r>
            <a:r>
              <a:rPr lang="fr-FR" dirty="0" err="1"/>
              <a:t>DeepLearning</a:t>
            </a:r>
            <a:r>
              <a:rPr lang="fr-FR" dirty="0"/>
              <a:t>" et </a:t>
            </a:r>
          </a:p>
          <a:p>
            <a:r>
              <a:rPr lang="fr-FR" dirty="0"/>
              <a:t>" Fake". À mesure que la technologie progresse, créant des médias synthétiques réalistes, il y a un intérêt croissant pour le développement de méthodes de détection des </a:t>
            </a:r>
            <a:r>
              <a:rPr lang="fr-FR" dirty="0" err="1"/>
              <a:t>deepfakes</a:t>
            </a:r>
            <a:r>
              <a:rPr lang="fr-FR" dirty="0"/>
              <a:t>, en utilisant l'apprentissage profond pour classifier les médias comme étant des </a:t>
            </a:r>
            <a:r>
              <a:rPr lang="fr-FR" dirty="0" err="1"/>
              <a:t>deepfakes</a:t>
            </a:r>
            <a:r>
              <a:rPr lang="fr-FR" dirty="0"/>
              <a:t> ou authentiques.</a:t>
            </a:r>
            <a:endParaRPr lang="en-US"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p:txBody>
      </p:sp>
      <p:sp>
        <p:nvSpPr>
          <p:cNvPr id="28" name="Rectangle: Rounded Corners 27">
            <a:extLst>
              <a:ext uri="{FF2B5EF4-FFF2-40B4-BE49-F238E27FC236}">
                <a16:creationId xmlns:a16="http://schemas.microsoft.com/office/drawing/2014/main" id="{64283AFA-7388-4CA4-9F08-8AD4CFA661FA}"/>
              </a:ext>
            </a:extLst>
          </p:cNvPr>
          <p:cNvSpPr/>
          <p:nvPr/>
        </p:nvSpPr>
        <p:spPr>
          <a:xfrm>
            <a:off x="1246403" y="4794250"/>
            <a:ext cx="1587937" cy="425450"/>
          </a:xfrm>
          <a:prstGeom prst="roundRect">
            <a:avLst>
              <a:gd name="adj" fmla="val 50000"/>
            </a:avLst>
          </a:prstGeom>
          <a:gradFill>
            <a:gsLst>
              <a:gs pos="0">
                <a:srgbClr val="F25245"/>
              </a:gs>
              <a:gs pos="100000">
                <a:srgbClr val="273445"/>
              </a:gs>
            </a:gsLst>
            <a:lin ang="2700000" scaled="1"/>
          </a:gradFill>
          <a:ln w="19050">
            <a:solidFill>
              <a:srgbClr val="F252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48952571-1FBA-4532-897E-E0BC781D7BC0}"/>
              </a:ext>
            </a:extLst>
          </p:cNvPr>
          <p:cNvSpPr/>
          <p:nvPr/>
        </p:nvSpPr>
        <p:spPr>
          <a:xfrm>
            <a:off x="3191679" y="4794250"/>
            <a:ext cx="1587937" cy="425450"/>
          </a:xfrm>
          <a:prstGeom prst="roundRect">
            <a:avLst>
              <a:gd name="adj" fmla="val 50000"/>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4779744-8118-4D43-AA07-4F9C459A3F0F}"/>
              </a:ext>
            </a:extLst>
          </p:cNvPr>
          <p:cNvSpPr txBox="1"/>
          <p:nvPr/>
        </p:nvSpPr>
        <p:spPr>
          <a:xfrm>
            <a:off x="1301353" y="4853086"/>
            <a:ext cx="1478035"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Arial" panose="020B0604020202020204" pitchFamily="34" charset="0"/>
              </a:rPr>
              <a:t>INTERESTED</a:t>
            </a:r>
          </a:p>
        </p:txBody>
      </p:sp>
      <p:sp>
        <p:nvSpPr>
          <p:cNvPr id="31" name="TextBox 30">
            <a:extLst>
              <a:ext uri="{FF2B5EF4-FFF2-40B4-BE49-F238E27FC236}">
                <a16:creationId xmlns:a16="http://schemas.microsoft.com/office/drawing/2014/main" id="{E8461A7C-DC23-4C6E-8A90-0DF227557EA3}"/>
              </a:ext>
            </a:extLst>
          </p:cNvPr>
          <p:cNvSpPr txBox="1"/>
          <p:nvPr/>
        </p:nvSpPr>
        <p:spPr>
          <a:xfrm>
            <a:off x="3246629" y="4853086"/>
            <a:ext cx="1478035"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KNOW MORE</a:t>
            </a:r>
          </a:p>
        </p:txBody>
      </p:sp>
      <p:sp>
        <p:nvSpPr>
          <p:cNvPr id="34" name="Rectangle: Rounded Corners 33">
            <a:extLst>
              <a:ext uri="{FF2B5EF4-FFF2-40B4-BE49-F238E27FC236}">
                <a16:creationId xmlns:a16="http://schemas.microsoft.com/office/drawing/2014/main" id="{5780A65D-977D-442F-B8E1-41C761F31949}"/>
              </a:ext>
            </a:extLst>
          </p:cNvPr>
          <p:cNvSpPr/>
          <p:nvPr/>
        </p:nvSpPr>
        <p:spPr>
          <a:xfrm>
            <a:off x="5884638" y="2170706"/>
            <a:ext cx="4697249" cy="2682380"/>
          </a:xfrm>
          <a:prstGeom prst="roundRect">
            <a:avLst>
              <a:gd name="adj" fmla="val 2818"/>
            </a:avLst>
          </a:prstGeom>
          <a:noFill/>
          <a:ln w="95250">
            <a:gradFill flip="none" rotWithShape="1">
              <a:gsLst>
                <a:gs pos="0">
                  <a:srgbClr val="F25245"/>
                </a:gs>
                <a:gs pos="100000">
                  <a:srgbClr val="273445"/>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759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BF29F-C3C9-A9C8-A424-779666DE162F}"/>
            </a:ext>
          </a:extLst>
        </p:cNvPr>
        <p:cNvGrpSpPr/>
        <p:nvPr/>
      </p:nvGrpSpPr>
      <p:grpSpPr>
        <a:xfrm>
          <a:off x="0" y="0"/>
          <a:ext cx="0" cy="0"/>
          <a:chOff x="0" y="0"/>
          <a:chExt cx="0" cy="0"/>
        </a:xfrm>
      </p:grpSpPr>
      <p:sp>
        <p:nvSpPr>
          <p:cNvPr id="9" name="Freeform 20">
            <a:extLst>
              <a:ext uri="{FF2B5EF4-FFF2-40B4-BE49-F238E27FC236}">
                <a16:creationId xmlns:a16="http://schemas.microsoft.com/office/drawing/2014/main" id="{1093F112-EC4D-2D88-5C0F-33EDDC76094B}"/>
              </a:ext>
            </a:extLst>
          </p:cNvPr>
          <p:cNvSpPr/>
          <p:nvPr/>
        </p:nvSpPr>
        <p:spPr>
          <a:xfrm>
            <a:off x="-9965724" y="-1383136"/>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graphicFrame>
        <p:nvGraphicFramePr>
          <p:cNvPr id="2" name="Tableau 1">
            <a:extLst>
              <a:ext uri="{FF2B5EF4-FFF2-40B4-BE49-F238E27FC236}">
                <a16:creationId xmlns:a16="http://schemas.microsoft.com/office/drawing/2014/main" id="{2B2F8873-EAB2-C2A2-F96D-11E864153F59}"/>
              </a:ext>
            </a:extLst>
          </p:cNvPr>
          <p:cNvGraphicFramePr>
            <a:graphicFrameLocks noGrp="1"/>
          </p:cNvGraphicFramePr>
          <p:nvPr>
            <p:extLst>
              <p:ext uri="{D42A27DB-BD31-4B8C-83A1-F6EECF244321}">
                <p14:modId xmlns:p14="http://schemas.microsoft.com/office/powerpoint/2010/main" val="575458906"/>
              </p:ext>
            </p:extLst>
          </p:nvPr>
        </p:nvGraphicFramePr>
        <p:xfrm>
          <a:off x="1447061" y="4749363"/>
          <a:ext cx="9285708" cy="1368554"/>
        </p:xfrm>
        <a:graphic>
          <a:graphicData uri="http://schemas.openxmlformats.org/drawingml/2006/table">
            <a:tbl>
              <a:tblPr firstRow="1" bandRow="1">
                <a:tableStyleId>{8A107856-5554-42FB-B03E-39F5DBC370BA}</a:tableStyleId>
              </a:tblPr>
              <a:tblGrid>
                <a:gridCol w="2321427">
                  <a:extLst>
                    <a:ext uri="{9D8B030D-6E8A-4147-A177-3AD203B41FA5}">
                      <a16:colId xmlns:a16="http://schemas.microsoft.com/office/drawing/2014/main" val="3100609996"/>
                    </a:ext>
                  </a:extLst>
                </a:gridCol>
                <a:gridCol w="2321427">
                  <a:extLst>
                    <a:ext uri="{9D8B030D-6E8A-4147-A177-3AD203B41FA5}">
                      <a16:colId xmlns:a16="http://schemas.microsoft.com/office/drawing/2014/main" val="250326690"/>
                    </a:ext>
                  </a:extLst>
                </a:gridCol>
                <a:gridCol w="2321427">
                  <a:extLst>
                    <a:ext uri="{9D8B030D-6E8A-4147-A177-3AD203B41FA5}">
                      <a16:colId xmlns:a16="http://schemas.microsoft.com/office/drawing/2014/main" val="1906362516"/>
                    </a:ext>
                  </a:extLst>
                </a:gridCol>
                <a:gridCol w="2321427">
                  <a:extLst>
                    <a:ext uri="{9D8B030D-6E8A-4147-A177-3AD203B41FA5}">
                      <a16:colId xmlns:a16="http://schemas.microsoft.com/office/drawing/2014/main" val="3463251662"/>
                    </a:ext>
                  </a:extLst>
                </a:gridCol>
              </a:tblGrid>
              <a:tr h="454154">
                <a:tc>
                  <a:txBody>
                    <a:bodyPr/>
                    <a:lstStyle/>
                    <a:p>
                      <a:pPr algn="ctr"/>
                      <a:r>
                        <a:rPr lang="fr-MA" sz="2000" dirty="0" err="1">
                          <a:latin typeface="+mj-lt"/>
                        </a:rPr>
                        <a:t>Category</a:t>
                      </a:r>
                      <a:endParaRPr lang="fr-MA" sz="2000" dirty="0">
                        <a:latin typeface="+mj-lt"/>
                      </a:endParaRPr>
                    </a:p>
                  </a:txBody>
                  <a:tcPr/>
                </a:tc>
                <a:tc>
                  <a:txBody>
                    <a:bodyPr/>
                    <a:lstStyle/>
                    <a:p>
                      <a:pPr algn="ctr"/>
                      <a:r>
                        <a:rPr lang="fr-MA" sz="2000" dirty="0" err="1"/>
                        <a:t>Videos</a:t>
                      </a:r>
                      <a:endParaRPr lang="fr-MA" sz="2000" dirty="0"/>
                    </a:p>
                  </a:txBody>
                  <a:tcPr/>
                </a:tc>
                <a:tc>
                  <a:txBody>
                    <a:bodyPr/>
                    <a:lstStyle/>
                    <a:p>
                      <a:pPr algn="ctr"/>
                      <a:r>
                        <a:rPr lang="fr-FR" dirty="0" err="1"/>
                        <a:t>Lables</a:t>
                      </a:r>
                      <a:endParaRPr lang="fr-MA" dirty="0"/>
                    </a:p>
                  </a:txBody>
                  <a:tcPr/>
                </a:tc>
                <a:tc>
                  <a:txBody>
                    <a:bodyPr/>
                    <a:lstStyle/>
                    <a:p>
                      <a:pPr algn="ctr"/>
                      <a:r>
                        <a:rPr lang="fr-MA" dirty="0"/>
                        <a:t>Split (Train/Test)</a:t>
                      </a:r>
                    </a:p>
                  </a:txBody>
                  <a:tcPr/>
                </a:tc>
                <a:extLst>
                  <a:ext uri="{0D108BD9-81ED-4DB2-BD59-A6C34878D82A}">
                    <a16:rowId xmlns:a16="http://schemas.microsoft.com/office/drawing/2014/main" val="2690582789"/>
                  </a:ext>
                </a:extLst>
              </a:tr>
              <a:tr h="762944">
                <a:tc>
                  <a:txBody>
                    <a:bodyPr/>
                    <a:lstStyle/>
                    <a:p>
                      <a:r>
                        <a:rPr lang="fr-MA" sz="2000" b="1" dirty="0" err="1"/>
                        <a:t>Celeb</a:t>
                      </a:r>
                      <a:r>
                        <a:rPr lang="fr-MA" sz="2000" b="1" dirty="0"/>
                        <a:t>-DF</a:t>
                      </a:r>
                    </a:p>
                  </a:txBody>
                  <a:tcPr/>
                </a:tc>
                <a:tc>
                  <a:txBody>
                    <a:bodyPr/>
                    <a:lstStyle/>
                    <a:p>
                      <a:pPr algn="ctr"/>
                      <a:r>
                        <a:rPr lang="en-US" dirty="0"/>
                        <a:t>6,000+</a:t>
                      </a:r>
                      <a:endParaRPr lang="fr-MA" b="1" dirty="0"/>
                    </a:p>
                  </a:txBody>
                  <a:tcPr/>
                </a:tc>
                <a:tc>
                  <a:txBody>
                    <a:bodyPr/>
                    <a:lstStyle/>
                    <a:p>
                      <a:r>
                        <a:rPr lang="fr-FR" b="1" dirty="0"/>
                        <a:t>5,639 Fake</a:t>
                      </a:r>
                    </a:p>
                    <a:p>
                      <a:r>
                        <a:rPr lang="fr-FR" b="1" dirty="0"/>
                        <a:t>590 </a:t>
                      </a:r>
                      <a:r>
                        <a:rPr lang="fr-FR" b="1" dirty="0" err="1"/>
                        <a:t>Reals</a:t>
                      </a:r>
                      <a:endParaRPr lang="fr-FR" b="1" dirty="0"/>
                    </a:p>
                    <a:p>
                      <a:endParaRPr lang="fr-MA" b="1" dirty="0"/>
                    </a:p>
                  </a:txBody>
                  <a:tcPr/>
                </a:tc>
                <a:tc>
                  <a:txBody>
                    <a:bodyPr/>
                    <a:lstStyle/>
                    <a:p>
                      <a:r>
                        <a:rPr lang="fr-MA" b="1" dirty="0"/>
                        <a:t>5,711/518 (Train/Test)</a:t>
                      </a:r>
                    </a:p>
                  </a:txBody>
                  <a:tcPr/>
                </a:tc>
                <a:extLst>
                  <a:ext uri="{0D108BD9-81ED-4DB2-BD59-A6C34878D82A}">
                    <a16:rowId xmlns:a16="http://schemas.microsoft.com/office/drawing/2014/main" val="1820881849"/>
                  </a:ext>
                </a:extLst>
              </a:tr>
            </a:tbl>
          </a:graphicData>
        </a:graphic>
      </p:graphicFrame>
      <p:sp>
        <p:nvSpPr>
          <p:cNvPr id="6" name="ZoneTexte 5">
            <a:extLst>
              <a:ext uri="{FF2B5EF4-FFF2-40B4-BE49-F238E27FC236}">
                <a16:creationId xmlns:a16="http://schemas.microsoft.com/office/drawing/2014/main" id="{C9E1676F-6505-451E-BDC5-40CF059CD9AD}"/>
              </a:ext>
            </a:extLst>
          </p:cNvPr>
          <p:cNvSpPr txBox="1"/>
          <p:nvPr/>
        </p:nvSpPr>
        <p:spPr>
          <a:xfrm>
            <a:off x="865823" y="891540"/>
            <a:ext cx="5329237" cy="584775"/>
          </a:xfrm>
          <a:prstGeom prst="rect">
            <a:avLst/>
          </a:prstGeom>
          <a:noFill/>
        </p:spPr>
        <p:txBody>
          <a:bodyPr wrap="square">
            <a:spAutoFit/>
          </a:bodyPr>
          <a:lstStyle/>
          <a:p>
            <a:pPr marL="457200" indent="-457200">
              <a:buFont typeface="Arial" panose="020B0604020202020204" pitchFamily="34" charset="0"/>
              <a:buChar char="•"/>
            </a:pPr>
            <a:r>
              <a:rPr lang="fr-MA" sz="3200" b="1" dirty="0" err="1">
                <a:solidFill>
                  <a:srgbClr val="FF0000"/>
                </a:solidFill>
              </a:rPr>
              <a:t>Celeb</a:t>
            </a:r>
            <a:r>
              <a:rPr lang="fr-MA" sz="3200" b="1" dirty="0">
                <a:solidFill>
                  <a:srgbClr val="FF0000"/>
                </a:solidFill>
              </a:rPr>
              <a:t>-DF</a:t>
            </a:r>
            <a:r>
              <a:rPr lang="fr-MA" sz="3200" dirty="0">
                <a:solidFill>
                  <a:srgbClr val="FF0000"/>
                </a:solidFill>
              </a:rPr>
              <a:t> </a:t>
            </a:r>
            <a:r>
              <a:rPr lang="en-US" sz="3200" b="1" dirty="0">
                <a:solidFill>
                  <a:srgbClr val="FF0000"/>
                </a:solidFill>
                <a:effectLst/>
                <a:latin typeface="Calibri" panose="020F0502020204030204" pitchFamily="34" charset="0"/>
                <a:ea typeface="Times New Roman" panose="02020603050405020304" pitchFamily="18" charset="0"/>
              </a:rPr>
              <a:t>dataset :</a:t>
            </a:r>
            <a:endParaRPr lang="fr-MA" sz="3200" dirty="0"/>
          </a:p>
        </p:txBody>
      </p:sp>
      <p:sp>
        <p:nvSpPr>
          <p:cNvPr id="8" name="ZoneTexte 7">
            <a:extLst>
              <a:ext uri="{FF2B5EF4-FFF2-40B4-BE49-F238E27FC236}">
                <a16:creationId xmlns:a16="http://schemas.microsoft.com/office/drawing/2014/main" id="{313C8E46-C3A6-F872-818E-BC8827ED4E4B}"/>
              </a:ext>
            </a:extLst>
          </p:cNvPr>
          <p:cNvSpPr txBox="1"/>
          <p:nvPr/>
        </p:nvSpPr>
        <p:spPr>
          <a:xfrm>
            <a:off x="1244271" y="1839861"/>
            <a:ext cx="3715759" cy="1001236"/>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Figure: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Celeb_DF</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Dataset Overview. More details: </a:t>
            </a:r>
            <a:r>
              <a:rPr lang="en-US" sz="1800" b="1"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https://arxiv.org/abs/1909.12962</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10" name="Group 2">
            <a:extLst>
              <a:ext uri="{FF2B5EF4-FFF2-40B4-BE49-F238E27FC236}">
                <a16:creationId xmlns:a16="http://schemas.microsoft.com/office/drawing/2014/main" id="{C9AFDC8B-41FC-0866-4456-C9710717F3FC}"/>
              </a:ext>
            </a:extLst>
          </p:cNvPr>
          <p:cNvGrpSpPr/>
          <p:nvPr/>
        </p:nvGrpSpPr>
        <p:grpSpPr>
          <a:xfrm>
            <a:off x="10837833" y="-3464978"/>
            <a:ext cx="6750922" cy="6381532"/>
            <a:chOff x="41015" y="-14288"/>
            <a:chExt cx="812800" cy="812800"/>
          </a:xfrm>
        </p:grpSpPr>
        <p:sp>
          <p:nvSpPr>
            <p:cNvPr id="11" name="Freeform 3">
              <a:extLst>
                <a:ext uri="{FF2B5EF4-FFF2-40B4-BE49-F238E27FC236}">
                  <a16:creationId xmlns:a16="http://schemas.microsoft.com/office/drawing/2014/main" id="{FFC41305-B486-E5C5-76D7-EC79778D416C}"/>
                </a:ext>
              </a:extLst>
            </p:cNvPr>
            <p:cNvSpPr/>
            <p:nvPr/>
          </p:nvSpPr>
          <p:spPr>
            <a:xfrm>
              <a:off x="41015" y="-1428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12" name="TextBox 4">
              <a:extLst>
                <a:ext uri="{FF2B5EF4-FFF2-40B4-BE49-F238E27FC236}">
                  <a16:creationId xmlns:a16="http://schemas.microsoft.com/office/drawing/2014/main" id="{09C13536-51B1-3B6E-E522-9607B387F2FE}"/>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5" name="AutoShape 2" descr="Examples from celeb-DF dataset: (a) real images, (b) deepfake images. Images in each column belong to the same identity">
            <a:extLst>
              <a:ext uri="{FF2B5EF4-FFF2-40B4-BE49-F238E27FC236}">
                <a16:creationId xmlns:a16="http://schemas.microsoft.com/office/drawing/2014/main" id="{02BA1566-6F2F-ADA6-FEB1-B0CD538622F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A"/>
          </a:p>
        </p:txBody>
      </p:sp>
      <p:pic>
        <p:nvPicPr>
          <p:cNvPr id="3082" name="Picture 10">
            <a:extLst>
              <a:ext uri="{FF2B5EF4-FFF2-40B4-BE49-F238E27FC236}">
                <a16:creationId xmlns:a16="http://schemas.microsoft.com/office/drawing/2014/main" id="{EEBE5FDA-6549-6C9B-F879-AED60C68E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537" y="1265179"/>
            <a:ext cx="5489258" cy="326126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7BEB0173-0350-E670-32A6-B5EFDBAF3DC1}"/>
              </a:ext>
            </a:extLst>
          </p:cNvPr>
          <p:cNvSpPr txBox="1"/>
          <p:nvPr/>
        </p:nvSpPr>
        <p:spPr>
          <a:xfrm>
            <a:off x="1261737" y="2787717"/>
            <a:ext cx="3680826" cy="369332"/>
          </a:xfrm>
          <a:prstGeom prst="rect">
            <a:avLst/>
          </a:prstGeom>
          <a:noFill/>
        </p:spPr>
        <p:txBody>
          <a:bodyPr wrap="square">
            <a:spAutoFit/>
          </a:bodyPr>
          <a:lstStyle/>
          <a:p>
            <a:r>
              <a:rPr lang="fr-MA" b="1" u="sng" dirty="0">
                <a:solidFill>
                  <a:schemeClr val="accent1"/>
                </a:solidFill>
                <a:latin typeface="Calibri" panose="020F0502020204030204" pitchFamily="34" charset="0"/>
                <a:ea typeface="Calibri" panose="020F0502020204030204" pitchFamily="34" charset="0"/>
                <a:cs typeface="Calibri" panose="020F0502020204030204" pitchFamily="34" charset="0"/>
              </a:rPr>
              <a:t>https://ar5iv.org/html/2106.01217</a:t>
            </a:r>
          </a:p>
        </p:txBody>
      </p:sp>
    </p:spTree>
    <p:extLst>
      <p:ext uri="{BB962C8B-B14F-4D97-AF65-F5344CB8AC3E}">
        <p14:creationId xmlns:p14="http://schemas.microsoft.com/office/powerpoint/2010/main" val="165529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3B5204-8B1D-A8A8-D035-F08AB771E57A}"/>
              </a:ext>
            </a:extLst>
          </p:cNvPr>
          <p:cNvSpPr/>
          <p:nvPr/>
        </p:nvSpPr>
        <p:spPr>
          <a:xfrm>
            <a:off x="0" y="0"/>
            <a:ext cx="12192000" cy="6858000"/>
          </a:xfrm>
          <a:prstGeom prst="rect">
            <a:avLst/>
          </a:prstGeom>
          <a:gradFill>
            <a:gsLst>
              <a:gs pos="7000">
                <a:srgbClr val="F25245">
                  <a:alpha val="64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981AE439-B3B9-A2BA-C1F8-15ADC75E551E}"/>
              </a:ext>
            </a:extLst>
          </p:cNvPr>
          <p:cNvGrpSpPr/>
          <p:nvPr/>
        </p:nvGrpSpPr>
        <p:grpSpPr>
          <a:xfrm>
            <a:off x="1945090" y="2332292"/>
            <a:ext cx="8111614" cy="4452574"/>
            <a:chOff x="1976281" y="3046771"/>
            <a:chExt cx="8111614" cy="3429000"/>
          </a:xfrm>
        </p:grpSpPr>
        <p:grpSp>
          <p:nvGrpSpPr>
            <p:cNvPr id="8" name="Group 7">
              <a:extLst>
                <a:ext uri="{FF2B5EF4-FFF2-40B4-BE49-F238E27FC236}">
                  <a16:creationId xmlns:a16="http://schemas.microsoft.com/office/drawing/2014/main" id="{21224892-5BD6-FD6B-D175-0C9DBF027604}"/>
                </a:ext>
              </a:extLst>
            </p:cNvPr>
            <p:cNvGrpSpPr/>
            <p:nvPr/>
          </p:nvGrpSpPr>
          <p:grpSpPr>
            <a:xfrm>
              <a:off x="1976281" y="3046771"/>
              <a:ext cx="8111614" cy="3429000"/>
              <a:chOff x="1976282" y="3429000"/>
              <a:chExt cx="8111614" cy="3429000"/>
            </a:xfrm>
            <a:effectLst>
              <a:outerShdw blurRad="50800" dist="38100" algn="l" rotWithShape="0">
                <a:prstClr val="black">
                  <a:alpha val="40000"/>
                </a:prstClr>
              </a:outerShdw>
            </a:effectLst>
          </p:grpSpPr>
          <p:sp>
            <p:nvSpPr>
              <p:cNvPr id="9" name="Rectangle: Top Corners Rounded 8">
                <a:extLst>
                  <a:ext uri="{FF2B5EF4-FFF2-40B4-BE49-F238E27FC236}">
                    <a16:creationId xmlns:a16="http://schemas.microsoft.com/office/drawing/2014/main" id="{AF52BA39-01E4-7089-07D5-C06EE966BBFA}"/>
                  </a:ext>
                </a:extLst>
              </p:cNvPr>
              <p:cNvSpPr/>
              <p:nvPr/>
            </p:nvSpPr>
            <p:spPr>
              <a:xfrm>
                <a:off x="1976282" y="3429000"/>
                <a:ext cx="8111613" cy="3274142"/>
              </a:xfrm>
              <a:prstGeom prst="round2SameRect">
                <a:avLst>
                  <a:gd name="adj1" fmla="val 11712"/>
                  <a:gd name="adj2" fmla="val 0"/>
                </a:avLst>
              </a:prstGeom>
              <a:solidFill>
                <a:srgbClr val="F252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F714DF1C-DAA3-4463-A037-486F95929061}"/>
                  </a:ext>
                </a:extLst>
              </p:cNvPr>
              <p:cNvSpPr/>
              <p:nvPr/>
            </p:nvSpPr>
            <p:spPr>
              <a:xfrm>
                <a:off x="1976283" y="3583858"/>
                <a:ext cx="8111613" cy="3274142"/>
              </a:xfrm>
              <a:prstGeom prst="round2SameRect">
                <a:avLst>
                  <a:gd name="adj1" fmla="val 10811"/>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3FC1609-8E19-376C-368F-8CCACE5846AD}"/>
                </a:ext>
              </a:extLst>
            </p:cNvPr>
            <p:cNvGrpSpPr/>
            <p:nvPr/>
          </p:nvGrpSpPr>
          <p:grpSpPr>
            <a:xfrm>
              <a:off x="2270760" y="3254923"/>
              <a:ext cx="5100315" cy="1012845"/>
              <a:chOff x="2240280" y="3776877"/>
              <a:chExt cx="5100315" cy="1012845"/>
            </a:xfrm>
          </p:grpSpPr>
          <p:sp>
            <p:nvSpPr>
              <p:cNvPr id="27" name="Rectangle 26">
                <a:extLst>
                  <a:ext uri="{FF2B5EF4-FFF2-40B4-BE49-F238E27FC236}">
                    <a16:creationId xmlns:a16="http://schemas.microsoft.com/office/drawing/2014/main" id="{E6306233-5FE4-1F4F-F5EE-8804591F29F1}"/>
                  </a:ext>
                </a:extLst>
              </p:cNvPr>
              <p:cNvSpPr/>
              <p:nvPr/>
            </p:nvSpPr>
            <p:spPr>
              <a:xfrm>
                <a:off x="2240280" y="3826100"/>
                <a:ext cx="914400" cy="914400"/>
              </a:xfrm>
              <a:prstGeom prst="rect">
                <a:avLst/>
              </a:prstGeom>
              <a:solidFill>
                <a:srgbClr val="F252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5CB1107D-6694-FA8C-5649-A7DFE2BC45A6}"/>
                  </a:ext>
                </a:extLst>
              </p:cNvPr>
              <p:cNvCxnSpPr/>
              <p:nvPr/>
            </p:nvCxnSpPr>
            <p:spPr>
              <a:xfrm>
                <a:off x="3489960" y="3776877"/>
                <a:ext cx="0" cy="1012845"/>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9DC0EF7-05C6-F48C-A356-D926383C79B3}"/>
                  </a:ext>
                </a:extLst>
              </p:cNvPr>
              <p:cNvSpPr txBox="1"/>
              <p:nvPr/>
            </p:nvSpPr>
            <p:spPr>
              <a:xfrm>
                <a:off x="2270760" y="4012083"/>
                <a:ext cx="883920" cy="523220"/>
              </a:xfrm>
              <a:prstGeom prst="rect">
                <a:avLst/>
              </a:prstGeom>
              <a:noFill/>
            </p:spPr>
            <p:txBody>
              <a:bodyPr wrap="square" rtlCol="0">
                <a:spAutoFit/>
              </a:bodyPr>
              <a:lstStyle/>
              <a:p>
                <a:pPr algn="ctr"/>
                <a:r>
                  <a:rPr lang="en-US"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30" name="TextBox 29">
                <a:extLst>
                  <a:ext uri="{FF2B5EF4-FFF2-40B4-BE49-F238E27FC236}">
                    <a16:creationId xmlns:a16="http://schemas.microsoft.com/office/drawing/2014/main" id="{5C04509C-FB40-12DC-5928-0B93B1067F87}"/>
                  </a:ext>
                </a:extLst>
              </p:cNvPr>
              <p:cNvSpPr txBox="1"/>
              <p:nvPr/>
            </p:nvSpPr>
            <p:spPr>
              <a:xfrm>
                <a:off x="3595994" y="3806245"/>
                <a:ext cx="3744601" cy="584775"/>
              </a:xfrm>
              <a:prstGeom prst="rect">
                <a:avLst/>
              </a:prstGeom>
              <a:noFill/>
            </p:spPr>
            <p:txBody>
              <a:bodyPr wrap="square" rtlCol="0">
                <a:spAutoFit/>
              </a:bodyPr>
              <a:lstStyle/>
              <a:p>
                <a:r>
                  <a:rPr lang="fr-FR" sz="2500" b="1" dirty="0">
                    <a:solidFill>
                      <a:srgbClr val="F25245"/>
                    </a:solidFill>
                    <a:latin typeface="Open Sans Extrabold" panose="020B0906030804020204" pitchFamily="34" charset="0"/>
                    <a:ea typeface="Open Sans Extrabold" panose="020B0906030804020204" pitchFamily="34" charset="0"/>
                    <a:cs typeface="Open Sans Extrabold" panose="020B0906030804020204" pitchFamily="34" charset="0"/>
                  </a:rPr>
                  <a:t>Un model </a:t>
                </a:r>
                <a:r>
                  <a:rPr lang="fr-FR" sz="3200" b="1" dirty="0">
                    <a:solidFill>
                      <a:srgbClr val="F25245"/>
                    </a:solidFill>
                  </a:rPr>
                  <a:t>pré-</a:t>
                </a:r>
                <a:r>
                  <a:rPr lang="fr-FR" sz="3200" b="1" dirty="0" err="1">
                    <a:solidFill>
                      <a:srgbClr val="F25245"/>
                    </a:solidFill>
                  </a:rPr>
                  <a:t>entraîn</a:t>
                </a:r>
                <a:endParaRPr lang="en-US" sz="2500" b="1" dirty="0">
                  <a:solidFill>
                    <a:srgbClr val="F2524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grpSp>
        <p:nvGrpSpPr>
          <p:cNvPr id="50" name="Group 49">
            <a:extLst>
              <a:ext uri="{FF2B5EF4-FFF2-40B4-BE49-F238E27FC236}">
                <a16:creationId xmlns:a16="http://schemas.microsoft.com/office/drawing/2014/main" id="{2063A593-5647-8955-C0DA-FE4C2D207382}"/>
              </a:ext>
            </a:extLst>
          </p:cNvPr>
          <p:cNvGrpSpPr/>
          <p:nvPr/>
        </p:nvGrpSpPr>
        <p:grpSpPr>
          <a:xfrm>
            <a:off x="1960685" y="4406747"/>
            <a:ext cx="8247236" cy="3612841"/>
            <a:chOff x="1960685" y="4643177"/>
            <a:chExt cx="8247236" cy="3376411"/>
          </a:xfrm>
        </p:grpSpPr>
        <p:grpSp>
          <p:nvGrpSpPr>
            <p:cNvPr id="7" name="Group 6">
              <a:extLst>
                <a:ext uri="{FF2B5EF4-FFF2-40B4-BE49-F238E27FC236}">
                  <a16:creationId xmlns:a16="http://schemas.microsoft.com/office/drawing/2014/main" id="{C3B0DDD6-BE4F-0697-21BD-EDBAD494BA31}"/>
                </a:ext>
              </a:extLst>
            </p:cNvPr>
            <p:cNvGrpSpPr/>
            <p:nvPr/>
          </p:nvGrpSpPr>
          <p:grpSpPr>
            <a:xfrm>
              <a:off x="1960685" y="4643177"/>
              <a:ext cx="8247236" cy="3376411"/>
              <a:chOff x="1960685" y="3667817"/>
              <a:chExt cx="8247236" cy="3376411"/>
            </a:xfrm>
            <a:effectLst>
              <a:outerShdw blurRad="50800" dist="38100" algn="l" rotWithShape="0">
                <a:prstClr val="black">
                  <a:alpha val="40000"/>
                </a:prstClr>
              </a:outerShdw>
            </a:effectLst>
          </p:grpSpPr>
          <p:sp>
            <p:nvSpPr>
              <p:cNvPr id="6" name="Rectangle: Top Corners Rounded 5">
                <a:extLst>
                  <a:ext uri="{FF2B5EF4-FFF2-40B4-BE49-F238E27FC236}">
                    <a16:creationId xmlns:a16="http://schemas.microsoft.com/office/drawing/2014/main" id="{E91C8442-8934-70E3-6B4C-0F43AA873CF1}"/>
                  </a:ext>
                </a:extLst>
              </p:cNvPr>
              <p:cNvSpPr/>
              <p:nvPr/>
            </p:nvSpPr>
            <p:spPr>
              <a:xfrm>
                <a:off x="1960685" y="3667817"/>
                <a:ext cx="8111613" cy="3274142"/>
              </a:xfrm>
              <a:prstGeom prst="round2SameRect">
                <a:avLst>
                  <a:gd name="adj1" fmla="val 11712"/>
                  <a:gd name="adj2" fmla="val 0"/>
                </a:avLst>
              </a:prstGeom>
              <a:solidFill>
                <a:srgbClr val="7374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4">
                <a:extLst>
                  <a:ext uri="{FF2B5EF4-FFF2-40B4-BE49-F238E27FC236}">
                    <a16:creationId xmlns:a16="http://schemas.microsoft.com/office/drawing/2014/main" id="{D5427002-D554-7BD1-AEDF-1C1038C6E0E7}"/>
                  </a:ext>
                </a:extLst>
              </p:cNvPr>
              <p:cNvSpPr/>
              <p:nvPr/>
            </p:nvSpPr>
            <p:spPr>
              <a:xfrm>
                <a:off x="2096308" y="3770086"/>
                <a:ext cx="8111613" cy="3274142"/>
              </a:xfrm>
              <a:prstGeom prst="round2SameRect">
                <a:avLst>
                  <a:gd name="adj1" fmla="val 10811"/>
                  <a:gd name="adj2"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9CF54E52-5967-18A4-8D21-48785E392EB1}"/>
                </a:ext>
              </a:extLst>
            </p:cNvPr>
            <p:cNvGrpSpPr/>
            <p:nvPr/>
          </p:nvGrpSpPr>
          <p:grpSpPr>
            <a:xfrm>
              <a:off x="2240280" y="4752237"/>
              <a:ext cx="6826156" cy="1012845"/>
              <a:chOff x="2240280" y="3776877"/>
              <a:chExt cx="6826156" cy="1012845"/>
            </a:xfrm>
          </p:grpSpPr>
          <p:sp>
            <p:nvSpPr>
              <p:cNvPr id="17" name="Rectangle 16">
                <a:extLst>
                  <a:ext uri="{FF2B5EF4-FFF2-40B4-BE49-F238E27FC236}">
                    <a16:creationId xmlns:a16="http://schemas.microsoft.com/office/drawing/2014/main" id="{CCF5E707-D29F-A5E7-75E6-A9AD7DDD85EC}"/>
                  </a:ext>
                </a:extLst>
              </p:cNvPr>
              <p:cNvSpPr/>
              <p:nvPr/>
            </p:nvSpPr>
            <p:spPr>
              <a:xfrm>
                <a:off x="2240280" y="3826100"/>
                <a:ext cx="914400" cy="914400"/>
              </a:xfrm>
              <a:prstGeom prst="rect">
                <a:avLst/>
              </a:prstGeom>
              <a:solidFill>
                <a:srgbClr val="7374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C3952F7-9B01-CA9F-F474-906584DD79F9}"/>
                  </a:ext>
                </a:extLst>
              </p:cNvPr>
              <p:cNvCxnSpPr/>
              <p:nvPr/>
            </p:nvCxnSpPr>
            <p:spPr>
              <a:xfrm>
                <a:off x="3489960" y="3776877"/>
                <a:ext cx="0" cy="1012845"/>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0E5D89D4-22B4-38B6-FB99-95AC110BF616}"/>
                  </a:ext>
                </a:extLst>
              </p:cNvPr>
              <p:cNvSpPr txBox="1"/>
              <p:nvPr/>
            </p:nvSpPr>
            <p:spPr>
              <a:xfrm>
                <a:off x="2270760" y="4012083"/>
                <a:ext cx="883920" cy="523220"/>
              </a:xfrm>
              <a:prstGeom prst="rect">
                <a:avLst/>
              </a:prstGeom>
              <a:noFill/>
            </p:spPr>
            <p:txBody>
              <a:bodyPr wrap="square" rtlCol="0">
                <a:spAutoFit/>
              </a:bodyPr>
              <a:lstStyle/>
              <a:p>
                <a:pPr algn="ctr"/>
                <a:r>
                  <a:rPr lang="en-US"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sp>
            <p:nvSpPr>
              <p:cNvPr id="21" name="TextBox 20">
                <a:extLst>
                  <a:ext uri="{FF2B5EF4-FFF2-40B4-BE49-F238E27FC236}">
                    <a16:creationId xmlns:a16="http://schemas.microsoft.com/office/drawing/2014/main" id="{7DC33AEB-5F83-74B7-AF9B-5A83DF5B39FA}"/>
                  </a:ext>
                </a:extLst>
              </p:cNvPr>
              <p:cNvSpPr txBox="1"/>
              <p:nvPr/>
            </p:nvSpPr>
            <p:spPr>
              <a:xfrm>
                <a:off x="3595283" y="3814091"/>
                <a:ext cx="5471153" cy="430887"/>
              </a:xfrm>
              <a:prstGeom prst="rect">
                <a:avLst/>
              </a:prstGeom>
              <a:noFill/>
            </p:spPr>
            <p:txBody>
              <a:bodyPr wrap="square" rtlCol="0">
                <a:spAutoFit/>
              </a:bodyPr>
              <a:lstStyle/>
              <a:p>
                <a:r>
                  <a:rPr lang="fr-FR" sz="2200" b="1" dirty="0">
                    <a:solidFill>
                      <a:schemeClr val="bg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 un model FROM SCRATCH </a:t>
                </a:r>
              </a:p>
            </p:txBody>
          </p:sp>
        </p:grpSp>
      </p:grpSp>
      <p:sp>
        <p:nvSpPr>
          <p:cNvPr id="3" name="ZoneTexte 2">
            <a:extLst>
              <a:ext uri="{FF2B5EF4-FFF2-40B4-BE49-F238E27FC236}">
                <a16:creationId xmlns:a16="http://schemas.microsoft.com/office/drawing/2014/main" id="{0AD47295-F551-DB47-4844-FCABE965F66F}"/>
              </a:ext>
            </a:extLst>
          </p:cNvPr>
          <p:cNvSpPr txBox="1"/>
          <p:nvPr/>
        </p:nvSpPr>
        <p:spPr>
          <a:xfrm>
            <a:off x="546330" y="956197"/>
            <a:ext cx="10426469" cy="721736"/>
          </a:xfrm>
          <a:prstGeom prst="rect">
            <a:avLst/>
          </a:prstGeom>
          <a:noFill/>
        </p:spPr>
        <p:txBody>
          <a:bodyPr wrap="square">
            <a:spAutoFit/>
          </a:bodyPr>
          <a:lstStyle/>
          <a:p>
            <a:pPr marL="571500" indent="-571500">
              <a:lnSpc>
                <a:spcPct val="107000"/>
              </a:lnSpc>
              <a:spcAft>
                <a:spcPts val="800"/>
              </a:spcAft>
              <a:buFont typeface="Arial" panose="020B0604020202020204" pitchFamily="34" charset="0"/>
              <a:buChar char="•"/>
            </a:pPr>
            <a:r>
              <a:rPr lang="fr-FR" sz="4000" b="1" dirty="0">
                <a:solidFill>
                  <a:schemeClr val="bg1"/>
                </a:solidFill>
                <a:latin typeface="Calibri" panose="020F0502020204030204" pitchFamily="34" charset="0"/>
                <a:ea typeface="Calibri" panose="020F0502020204030204" pitchFamily="34" charset="0"/>
                <a:cs typeface="Calibri" panose="020F0502020204030204" pitchFamily="34" charset="0"/>
              </a:rPr>
              <a:t>L</a:t>
            </a: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es </a:t>
            </a:r>
            <a:r>
              <a:rPr lang="en-US" sz="4000" b="1" dirty="0" err="1">
                <a:solidFill>
                  <a:schemeClr val="bg1"/>
                </a:solidFill>
                <a:latin typeface="Calibri" panose="020F0502020204030204" pitchFamily="34" charset="0"/>
                <a:ea typeface="Calibri" panose="020F0502020204030204" pitchFamily="34" charset="0"/>
                <a:cs typeface="Calibri" panose="020F0502020204030204" pitchFamily="34" charset="0"/>
              </a:rPr>
              <a:t>modèles</a:t>
            </a: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4000" b="1" dirty="0" err="1">
                <a:solidFill>
                  <a:schemeClr val="bg1"/>
                </a:solidFill>
                <a:latin typeface="Calibri" panose="020F0502020204030204" pitchFamily="34" charset="0"/>
                <a:ea typeface="Calibri" panose="020F0502020204030204" pitchFamily="34" charset="0"/>
                <a:cs typeface="Calibri" panose="020F0502020204030204" pitchFamily="34" charset="0"/>
              </a:rPr>
              <a:t>utilisés</a:t>
            </a: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 dans </a:t>
            </a:r>
            <a:r>
              <a:rPr lang="en-US" sz="4000" b="1" dirty="0" err="1">
                <a:solidFill>
                  <a:schemeClr val="bg1"/>
                </a:solidFill>
                <a:latin typeface="Calibri" panose="020F0502020204030204" pitchFamily="34" charset="0"/>
                <a:ea typeface="Calibri" panose="020F0502020204030204" pitchFamily="34" charset="0"/>
                <a:cs typeface="Calibri" panose="020F0502020204030204" pitchFamily="34" charset="0"/>
              </a:rPr>
              <a:t>notre</a:t>
            </a: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4000" b="1" dirty="0" err="1">
                <a:solidFill>
                  <a:schemeClr val="bg1"/>
                </a:solidFill>
                <a:latin typeface="Calibri" panose="020F0502020204030204" pitchFamily="34" charset="0"/>
                <a:ea typeface="Calibri" panose="020F0502020204030204" pitchFamily="34" charset="0"/>
                <a:cs typeface="Calibri" panose="020F0502020204030204" pitchFamily="34" charset="0"/>
              </a:rPr>
              <a:t>projet</a:t>
            </a:r>
            <a:r>
              <a:rPr lang="en-US" sz="4000" b="1"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fr-MA" sz="4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9B33AFBE-F683-3752-8220-42CCD6EA789F}"/>
              </a:ext>
            </a:extLst>
          </p:cNvPr>
          <p:cNvSpPr txBox="1"/>
          <p:nvPr/>
        </p:nvSpPr>
        <p:spPr>
          <a:xfrm>
            <a:off x="3589873" y="3619487"/>
            <a:ext cx="6446517" cy="369332"/>
          </a:xfrm>
          <a:prstGeom prst="rect">
            <a:avLst/>
          </a:prstGeom>
          <a:noFill/>
        </p:spPr>
        <p:txBody>
          <a:bodyPr wrap="square">
            <a:spAutoFit/>
          </a:bodyPr>
          <a:lstStyle/>
          <a:p>
            <a:r>
              <a:rPr lang="fr-MA" dirty="0" err="1"/>
              <a:t>Resnet</a:t>
            </a:r>
            <a:r>
              <a:rPr lang="fr-MA" dirty="0"/>
              <a:t> 50 +LSTM</a:t>
            </a:r>
          </a:p>
        </p:txBody>
      </p:sp>
      <p:sp>
        <p:nvSpPr>
          <p:cNvPr id="18" name="ZoneTexte 17">
            <a:extLst>
              <a:ext uri="{FF2B5EF4-FFF2-40B4-BE49-F238E27FC236}">
                <a16:creationId xmlns:a16="http://schemas.microsoft.com/office/drawing/2014/main" id="{51B542DA-3EF9-6FCB-8B95-47B154AF51C5}"/>
              </a:ext>
            </a:extLst>
          </p:cNvPr>
          <p:cNvSpPr txBox="1"/>
          <p:nvPr/>
        </p:nvSpPr>
        <p:spPr>
          <a:xfrm>
            <a:off x="3521427" y="5458727"/>
            <a:ext cx="6132194" cy="369332"/>
          </a:xfrm>
          <a:prstGeom prst="rect">
            <a:avLst/>
          </a:prstGeom>
          <a:noFill/>
        </p:spPr>
        <p:txBody>
          <a:bodyPr wrap="square">
            <a:spAutoFit/>
          </a:bodyPr>
          <a:lstStyle/>
          <a:p>
            <a:r>
              <a:rPr lang="fr-MA" dirty="0"/>
              <a:t>CNN+LSTM</a:t>
            </a:r>
          </a:p>
        </p:txBody>
      </p:sp>
    </p:spTree>
    <p:extLst>
      <p:ext uri="{BB962C8B-B14F-4D97-AF65-F5344CB8AC3E}">
        <p14:creationId xmlns:p14="http://schemas.microsoft.com/office/powerpoint/2010/main" val="192337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14:presetBounceEnd="32000">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14:bounceEnd="32000">
                                          <p:cBhvr additive="base">
                                            <p:cTn id="7" dur="500" fill="hold"/>
                                            <p:tgtEl>
                                              <p:spTgt spid="50"/>
                                            </p:tgtEl>
                                            <p:attrNameLst>
                                              <p:attrName>ppt_x</p:attrName>
                                            </p:attrNameLst>
                                          </p:cBhvr>
                                          <p:tavLst>
                                            <p:tav tm="0">
                                              <p:val>
                                                <p:strVal val="#ppt_x"/>
                                              </p:val>
                                            </p:tav>
                                            <p:tav tm="100000">
                                              <p:val>
                                                <p:strVal val="#ppt_x"/>
                                              </p:val>
                                            </p:tav>
                                          </p:tavLst>
                                        </p:anim>
                                        <p:anim calcmode="lin" valueType="num" p14:bounceEnd="32000">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32000">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14:bounceEnd="32000">
                                          <p:cBhvr additive="base">
                                            <p:cTn id="13" dur="500" fill="hold"/>
                                            <p:tgtEl>
                                              <p:spTgt spid="49"/>
                                            </p:tgtEl>
                                            <p:attrNameLst>
                                              <p:attrName>ppt_x</p:attrName>
                                            </p:attrNameLst>
                                          </p:cBhvr>
                                          <p:tavLst>
                                            <p:tav tm="0">
                                              <p:val>
                                                <p:strVal val="#ppt_x"/>
                                              </p:val>
                                            </p:tav>
                                            <p:tav tm="100000">
                                              <p:val>
                                                <p:strVal val="#ppt_x"/>
                                              </p:val>
                                            </p:tav>
                                          </p:tavLst>
                                        </p:anim>
                                        <p:anim calcmode="lin" valueType="num" p14:bounceEnd="32000">
                                          <p:cBhvr additive="base">
                                            <p:cTn id="14" dur="500" fill="hold"/>
                                            <p:tgtEl>
                                              <p:spTgt spid="49"/>
                                            </p:tgtEl>
                                            <p:attrNameLst>
                                              <p:attrName>ppt_y</p:attrName>
                                            </p:attrNameLst>
                                          </p:cBhvr>
                                          <p:tavLst>
                                            <p:tav tm="0">
                                              <p:val>
                                                <p:strVal val="1+#ppt_h/2"/>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CCB764F-D71A-6E54-1F66-76F2F4E173A2}"/>
              </a:ext>
            </a:extLst>
          </p:cNvPr>
          <p:cNvSpPr txBox="1"/>
          <p:nvPr/>
        </p:nvSpPr>
        <p:spPr>
          <a:xfrm>
            <a:off x="1178339" y="1412401"/>
            <a:ext cx="6986587" cy="553998"/>
          </a:xfrm>
          <a:prstGeom prst="rect">
            <a:avLst/>
          </a:prstGeom>
          <a:noFill/>
        </p:spPr>
        <p:txBody>
          <a:bodyPr wrap="square">
            <a:spAutoFit/>
          </a:bodyPr>
          <a:lstStyle/>
          <a:p>
            <a:pPr marL="457200" indent="-457200">
              <a:buFont typeface="Arial" panose="020B0604020202020204" pitchFamily="34" charset="0"/>
              <a:buChar char="•"/>
            </a:pPr>
            <a:r>
              <a:rPr lang="en-US" sz="3000" b="1" dirty="0" err="1">
                <a:solidFill>
                  <a:srgbClr val="FF0000"/>
                </a:solidFill>
                <a:latin typeface="Calibri" panose="020F0502020204030204" pitchFamily="34" charset="0"/>
              </a:rPr>
              <a:t>Préparation</a:t>
            </a:r>
            <a:r>
              <a:rPr lang="en-US" sz="3000" b="1" dirty="0">
                <a:solidFill>
                  <a:srgbClr val="FF0000"/>
                </a:solidFill>
                <a:latin typeface="Calibri" panose="020F0502020204030204" pitchFamily="34" charset="0"/>
              </a:rPr>
              <a:t> des </a:t>
            </a:r>
            <a:r>
              <a:rPr lang="en-US" sz="3000" b="1" dirty="0" err="1">
                <a:solidFill>
                  <a:srgbClr val="FF0000"/>
                </a:solidFill>
                <a:latin typeface="Calibri" panose="020F0502020204030204" pitchFamily="34" charset="0"/>
              </a:rPr>
              <a:t>données</a:t>
            </a:r>
            <a:r>
              <a:rPr lang="en-US" sz="3000" b="1" dirty="0">
                <a:solidFill>
                  <a:srgbClr val="FF0000"/>
                </a:solidFill>
                <a:latin typeface="Calibri" panose="020F0502020204030204" pitchFamily="34" charset="0"/>
              </a:rPr>
              <a:t> </a:t>
            </a:r>
            <a:endParaRPr lang="fr-MA" sz="3000" dirty="0">
              <a:solidFill>
                <a:srgbClr val="FF0000"/>
              </a:solidFill>
            </a:endParaRPr>
          </a:p>
        </p:txBody>
      </p:sp>
      <p:grpSp>
        <p:nvGrpSpPr>
          <p:cNvPr id="4" name="Group 2">
            <a:extLst>
              <a:ext uri="{FF2B5EF4-FFF2-40B4-BE49-F238E27FC236}">
                <a16:creationId xmlns:a16="http://schemas.microsoft.com/office/drawing/2014/main" id="{F3378651-D4DD-CA3D-96DF-44F491272E61}"/>
              </a:ext>
            </a:extLst>
          </p:cNvPr>
          <p:cNvGrpSpPr/>
          <p:nvPr/>
        </p:nvGrpSpPr>
        <p:grpSpPr>
          <a:xfrm>
            <a:off x="-10337120" y="-1835333"/>
            <a:ext cx="10994424" cy="10994424"/>
            <a:chOff x="0" y="0"/>
            <a:chExt cx="812800" cy="812800"/>
          </a:xfrm>
        </p:grpSpPr>
        <p:sp>
          <p:nvSpPr>
            <p:cNvPr id="5" name="Freeform 3">
              <a:extLst>
                <a:ext uri="{FF2B5EF4-FFF2-40B4-BE49-F238E27FC236}">
                  <a16:creationId xmlns:a16="http://schemas.microsoft.com/office/drawing/2014/main" id="{B06DB6CA-D4DD-6BC0-3691-F42000D37A7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6" name="TextBox 4">
              <a:extLst>
                <a:ext uri="{FF2B5EF4-FFF2-40B4-BE49-F238E27FC236}">
                  <a16:creationId xmlns:a16="http://schemas.microsoft.com/office/drawing/2014/main" id="{A3E875ED-8B59-BE75-F135-8783AA47204B}"/>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7" name="Freeform 20">
            <a:extLst>
              <a:ext uri="{FF2B5EF4-FFF2-40B4-BE49-F238E27FC236}">
                <a16:creationId xmlns:a16="http://schemas.microsoft.com/office/drawing/2014/main" id="{26521049-DA97-34C3-DE13-14D2E84FC0F1}"/>
              </a:ext>
            </a:extLst>
          </p:cNvPr>
          <p:cNvSpPr/>
          <p:nvPr/>
        </p:nvSpPr>
        <p:spPr>
          <a:xfrm>
            <a:off x="10635170" y="-3575080"/>
            <a:ext cx="7473536" cy="75852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 name="ZoneTexte 1">
            <a:extLst>
              <a:ext uri="{FF2B5EF4-FFF2-40B4-BE49-F238E27FC236}">
                <a16:creationId xmlns:a16="http://schemas.microsoft.com/office/drawing/2014/main" id="{F7A5A238-448A-13BF-5A56-4CAABC39BEE9}"/>
              </a:ext>
            </a:extLst>
          </p:cNvPr>
          <p:cNvSpPr txBox="1"/>
          <p:nvPr/>
        </p:nvSpPr>
        <p:spPr>
          <a:xfrm>
            <a:off x="997597" y="2193451"/>
            <a:ext cx="6381790" cy="4067717"/>
          </a:xfrm>
          <a:prstGeom prst="rect">
            <a:avLst/>
          </a:prstGeom>
          <a:noFill/>
        </p:spPr>
        <p:txBody>
          <a:bodyPr wrap="square">
            <a:spAutoFit/>
          </a:bodyPr>
          <a:lstStyle/>
          <a:p>
            <a:pPr>
              <a:lnSpc>
                <a:spcPct val="107000"/>
              </a:lnSpc>
              <a:spcAft>
                <a:spcPts val="800"/>
              </a:spcAft>
            </a:pPr>
            <a:r>
              <a:rPr lang="fr-FR" sz="1600" dirty="0">
                <a:effectLst/>
                <a:latin typeface="Calibri" panose="020F0502020204030204" pitchFamily="34" charset="0"/>
                <a:ea typeface="Times New Roman" panose="02020603050405020304" pitchFamily="18" charset="0"/>
                <a:cs typeface="Calibri" panose="020F0502020204030204" pitchFamily="34" charset="0"/>
              </a:rPr>
              <a:t>Notre </a:t>
            </a:r>
            <a:r>
              <a:rPr lang="fr-FR" sz="1600" dirty="0" err="1">
                <a:effectLst/>
                <a:latin typeface="Calibri" panose="020F0502020204030204" pitchFamily="34" charset="0"/>
                <a:ea typeface="Times New Roman" panose="02020603050405020304" pitchFamily="18" charset="0"/>
                <a:cs typeface="Calibri" panose="020F0502020204030204" pitchFamily="34" charset="0"/>
              </a:rPr>
              <a:t>dataset</a:t>
            </a:r>
            <a:r>
              <a:rPr lang="fr-FR" sz="1600" dirty="0">
                <a:effectLst/>
                <a:latin typeface="Calibri" panose="020F0502020204030204" pitchFamily="34" charset="0"/>
                <a:ea typeface="Times New Roman" panose="02020603050405020304" pitchFamily="18" charset="0"/>
                <a:cs typeface="Calibri" panose="020F0502020204030204" pitchFamily="34" charset="0"/>
              </a:rPr>
              <a:t> contient un déséquilibre entre les classes (plus de vidéos réelles que de vidéos synthétiques). Cette étape vise à équilibrer les données pour éviter un biais du modèle en faveur de la classe majoritaire.</a:t>
            </a:r>
          </a:p>
          <a:p>
            <a:pPr>
              <a:lnSpc>
                <a:spcPct val="107000"/>
              </a:lnSpc>
              <a:spcAft>
                <a:spcPts val="800"/>
              </a:spcAft>
            </a:pPr>
            <a:r>
              <a:rPr lang="fr-FR" sz="1600" dirty="0">
                <a:latin typeface="Calibri" panose="020F0502020204030204" pitchFamily="34" charset="0"/>
                <a:ea typeface="Calibri" panose="020F0502020204030204" pitchFamily="34" charset="0"/>
                <a:cs typeface="Calibri" panose="020F0502020204030204" pitchFamily="34" charset="0"/>
              </a:rPr>
              <a:t>Alors on </a:t>
            </a:r>
            <a:r>
              <a:rPr lang="fr-FR" sz="1600" dirty="0">
                <a:effectLst/>
                <a:latin typeface="Calibri" panose="020F0502020204030204" pitchFamily="34" charset="0"/>
                <a:ea typeface="Times New Roman" panose="02020603050405020304" pitchFamily="18" charset="0"/>
                <a:cs typeface="Calibri" panose="020F0502020204030204" pitchFamily="34" charset="0"/>
              </a:rPr>
              <a:t>effectuée</a:t>
            </a:r>
            <a:r>
              <a:rPr lang="fr-FR" sz="1600" dirty="0">
                <a:latin typeface="Calibri" panose="020F0502020204030204" pitchFamily="34" charset="0"/>
                <a:ea typeface="Calibri" panose="020F0502020204030204" pitchFamily="34" charset="0"/>
                <a:cs typeface="Calibri" panose="020F0502020204030204" pitchFamily="34" charset="0"/>
              </a:rPr>
              <a:t> un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600" b="1" dirty="0">
                <a:effectLst/>
                <a:latin typeface="Calibri" panose="020F0502020204030204" pitchFamily="34" charset="0"/>
                <a:ea typeface="Times New Roman" panose="02020603050405020304" pitchFamily="18" charset="0"/>
                <a:cs typeface="Calibri" panose="020F0502020204030204" pitchFamily="34" charset="0"/>
              </a:rPr>
              <a:t>Sous-échantillonnage des vidéos </a:t>
            </a:r>
            <a:r>
              <a:rPr lang="fr-FR" sz="1600" b="1" dirty="0" err="1">
                <a:effectLst/>
                <a:latin typeface="Calibri" panose="020F0502020204030204" pitchFamily="34" charset="0"/>
                <a:ea typeface="Times New Roman" panose="02020603050405020304" pitchFamily="18" charset="0"/>
                <a:cs typeface="Calibri" panose="020F0502020204030204" pitchFamily="34" charset="0"/>
              </a:rPr>
              <a:t>deepfake</a:t>
            </a:r>
            <a:r>
              <a:rPr lang="fr-FR" sz="1600" dirty="0">
                <a:effectLst/>
                <a:latin typeface="Calibri" panose="020F0502020204030204" pitchFamily="34" charset="0"/>
                <a:ea typeface="Times New Roman" panose="02020603050405020304" pitchFamily="18" charset="0"/>
                <a:cs typeface="Calibri" panose="020F0502020204030204" pitchFamily="34" charset="0"/>
              </a:rPr>
              <a:t>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1600" dirty="0">
                <a:effectLst/>
                <a:latin typeface="Calibri" panose="020F0502020204030204" pitchFamily="34" charset="0"/>
                <a:ea typeface="Times New Roman" panose="02020603050405020304" pitchFamily="18" charset="0"/>
                <a:cs typeface="Calibri" panose="020F0502020204030204" pitchFamily="34" charset="0"/>
              </a:rPr>
              <a:t>Une sélection aléatoire de 300 vidéos </a:t>
            </a:r>
            <a:r>
              <a:rPr lang="fr-FR" sz="1600" dirty="0" err="1">
                <a:effectLst/>
                <a:latin typeface="Calibri" panose="020F0502020204030204" pitchFamily="34" charset="0"/>
                <a:ea typeface="Times New Roman" panose="02020603050405020304" pitchFamily="18" charset="0"/>
                <a:cs typeface="Calibri" panose="020F0502020204030204" pitchFamily="34" charset="0"/>
              </a:rPr>
              <a:t>deepfake</a:t>
            </a:r>
            <a:r>
              <a:rPr lang="fr-FR" sz="1600" dirty="0">
                <a:effectLst/>
                <a:latin typeface="Calibri" panose="020F0502020204030204" pitchFamily="34" charset="0"/>
                <a:ea typeface="Times New Roman" panose="02020603050405020304" pitchFamily="18" charset="0"/>
                <a:cs typeface="Calibri" panose="020F0502020204030204" pitchFamily="34" charset="0"/>
              </a:rPr>
              <a:t> a été effectuée . Cela réduit la classe synthétique à une taille gérable et comparable à celle des vidéos réelles.</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fr-FR" sz="1600" b="1" dirty="0">
                <a:effectLst/>
                <a:latin typeface="Calibri" panose="020F0502020204030204" pitchFamily="34" charset="0"/>
                <a:ea typeface="Times New Roman" panose="02020603050405020304" pitchFamily="18" charset="0"/>
                <a:cs typeface="Calibri" panose="020F0502020204030204" pitchFamily="34" charset="0"/>
              </a:rPr>
              <a:t>Sous-échantillonnage des vidéos réelles</a:t>
            </a:r>
            <a:r>
              <a:rPr lang="fr-FR" sz="1600" dirty="0">
                <a:effectLst/>
                <a:latin typeface="Calibri" panose="020F0502020204030204" pitchFamily="34" charset="0"/>
                <a:ea typeface="Times New Roman" panose="02020603050405020304" pitchFamily="18" charset="0"/>
                <a:cs typeface="Calibri" panose="020F0502020204030204" pitchFamily="34" charset="0"/>
              </a:rPr>
              <a:t>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fr-FR" sz="1600" dirty="0">
                <a:effectLst/>
                <a:latin typeface="Calibri" panose="020F0502020204030204" pitchFamily="34" charset="0"/>
                <a:ea typeface="Times New Roman" panose="02020603050405020304" pitchFamily="18" charset="0"/>
                <a:cs typeface="Calibri" panose="020F0502020204030204" pitchFamily="34" charset="0"/>
              </a:rPr>
              <a:t>Les 300 premières vidéos réelles du </a:t>
            </a:r>
            <a:r>
              <a:rPr lang="fr-FR" sz="1600" dirty="0" err="1">
                <a:effectLst/>
                <a:latin typeface="Calibri" panose="020F0502020204030204" pitchFamily="34" charset="0"/>
                <a:ea typeface="Times New Roman" panose="02020603050405020304" pitchFamily="18" charset="0"/>
                <a:cs typeface="Calibri" panose="020F0502020204030204" pitchFamily="34" charset="0"/>
              </a:rPr>
              <a:t>dataset</a:t>
            </a:r>
            <a:r>
              <a:rPr lang="fr-FR" sz="1600" dirty="0">
                <a:effectLst/>
                <a:latin typeface="Calibri" panose="020F0502020204030204" pitchFamily="34" charset="0"/>
                <a:ea typeface="Times New Roman" panose="02020603050405020304" pitchFamily="18" charset="0"/>
                <a:cs typeface="Calibri" panose="020F0502020204030204" pitchFamily="34" charset="0"/>
              </a:rPr>
              <a:t> ont été sélectionnées pour correspondre au nombre de vidéos synthétiques</a:t>
            </a:r>
            <a:r>
              <a:rPr lang="fr-FR" sz="1200" dirty="0">
                <a:effectLst/>
                <a:latin typeface="Calibri" panose="020F0502020204030204" pitchFamily="34" charset="0"/>
                <a:ea typeface="Times New Roman" panose="02020603050405020304" pitchFamily="18" charset="0"/>
                <a:cs typeface="Calibri" panose="020F0502020204030204" pitchFamily="34" charset="0"/>
              </a:rPr>
              <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fr-MA" sz="3000" dirty="0">
              <a:solidFill>
                <a:srgbClr val="FF0000"/>
              </a:solidFill>
            </a:endParaRPr>
          </a:p>
        </p:txBody>
      </p:sp>
      <p:pic>
        <p:nvPicPr>
          <p:cNvPr id="10" name="Image 9">
            <a:extLst>
              <a:ext uri="{FF2B5EF4-FFF2-40B4-BE49-F238E27FC236}">
                <a16:creationId xmlns:a16="http://schemas.microsoft.com/office/drawing/2014/main" id="{17CF135A-1C65-6B56-CD2C-C5A970F0550C}"/>
              </a:ext>
            </a:extLst>
          </p:cNvPr>
          <p:cNvPicPr>
            <a:picLocks noChangeAspect="1"/>
          </p:cNvPicPr>
          <p:nvPr/>
        </p:nvPicPr>
        <p:blipFill rotWithShape="1">
          <a:blip r:embed="rId2"/>
          <a:srcRect r="50463"/>
          <a:stretch/>
        </p:blipFill>
        <p:spPr>
          <a:xfrm>
            <a:off x="7379387" y="2020041"/>
            <a:ext cx="3370055" cy="3283676"/>
          </a:xfrm>
          <a:prstGeom prst="rect">
            <a:avLst/>
          </a:prstGeom>
        </p:spPr>
      </p:pic>
    </p:spTree>
    <p:extLst>
      <p:ext uri="{BB962C8B-B14F-4D97-AF65-F5344CB8AC3E}">
        <p14:creationId xmlns:p14="http://schemas.microsoft.com/office/powerpoint/2010/main" val="2039350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F3378651-D4DD-CA3D-96DF-44F491272E61}"/>
              </a:ext>
            </a:extLst>
          </p:cNvPr>
          <p:cNvGrpSpPr/>
          <p:nvPr/>
        </p:nvGrpSpPr>
        <p:grpSpPr>
          <a:xfrm>
            <a:off x="-10337120" y="-1835333"/>
            <a:ext cx="10994424" cy="10994424"/>
            <a:chOff x="0" y="0"/>
            <a:chExt cx="812800" cy="812800"/>
          </a:xfrm>
        </p:grpSpPr>
        <p:sp>
          <p:nvSpPr>
            <p:cNvPr id="5" name="Freeform 3">
              <a:extLst>
                <a:ext uri="{FF2B5EF4-FFF2-40B4-BE49-F238E27FC236}">
                  <a16:creationId xmlns:a16="http://schemas.microsoft.com/office/drawing/2014/main" id="{B06DB6CA-D4DD-6BC0-3691-F42000D37A7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6" name="TextBox 4">
              <a:extLst>
                <a:ext uri="{FF2B5EF4-FFF2-40B4-BE49-F238E27FC236}">
                  <a16:creationId xmlns:a16="http://schemas.microsoft.com/office/drawing/2014/main" id="{A3E875ED-8B59-BE75-F135-8783AA47204B}"/>
                </a:ext>
              </a:extLst>
            </p:cNvPr>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7" name="Freeform 20">
            <a:extLst>
              <a:ext uri="{FF2B5EF4-FFF2-40B4-BE49-F238E27FC236}">
                <a16:creationId xmlns:a16="http://schemas.microsoft.com/office/drawing/2014/main" id="{26521049-DA97-34C3-DE13-14D2E84FC0F1}"/>
              </a:ext>
            </a:extLst>
          </p:cNvPr>
          <p:cNvSpPr/>
          <p:nvPr/>
        </p:nvSpPr>
        <p:spPr>
          <a:xfrm>
            <a:off x="10635170" y="-3575080"/>
            <a:ext cx="7473536" cy="75852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 name="ZoneTexte 1">
            <a:extLst>
              <a:ext uri="{FF2B5EF4-FFF2-40B4-BE49-F238E27FC236}">
                <a16:creationId xmlns:a16="http://schemas.microsoft.com/office/drawing/2014/main" id="{98D72669-8849-D621-6242-374876F0B4F9}"/>
              </a:ext>
            </a:extLst>
          </p:cNvPr>
          <p:cNvSpPr txBox="1"/>
          <p:nvPr/>
        </p:nvSpPr>
        <p:spPr>
          <a:xfrm>
            <a:off x="827274" y="808830"/>
            <a:ext cx="6986587" cy="553998"/>
          </a:xfrm>
          <a:prstGeom prst="rect">
            <a:avLst/>
          </a:prstGeom>
          <a:noFill/>
        </p:spPr>
        <p:txBody>
          <a:bodyPr wrap="square">
            <a:spAutoFit/>
          </a:bodyPr>
          <a:lstStyle/>
          <a:p>
            <a:pPr marL="457200" indent="-457200">
              <a:buFont typeface="Arial" panose="020B0604020202020204" pitchFamily="34" charset="0"/>
              <a:buChar char="•"/>
            </a:pPr>
            <a:r>
              <a:rPr lang="fr-FR" sz="3000" b="1" dirty="0">
                <a:solidFill>
                  <a:srgbClr val="FF0000"/>
                </a:solidFill>
                <a:latin typeface="Calibri" panose="020F0502020204030204" pitchFamily="34" charset="0"/>
              </a:rPr>
              <a:t>Extraction de frames </a:t>
            </a:r>
            <a:endParaRPr lang="fr-MA" sz="3000" dirty="0">
              <a:solidFill>
                <a:srgbClr val="FF0000"/>
              </a:solidFill>
            </a:endParaRPr>
          </a:p>
        </p:txBody>
      </p:sp>
      <p:sp>
        <p:nvSpPr>
          <p:cNvPr id="8" name="ZoneTexte 7">
            <a:extLst>
              <a:ext uri="{FF2B5EF4-FFF2-40B4-BE49-F238E27FC236}">
                <a16:creationId xmlns:a16="http://schemas.microsoft.com/office/drawing/2014/main" id="{49E8D369-1947-530D-08AF-BAFD8A3E9E61}"/>
              </a:ext>
            </a:extLst>
          </p:cNvPr>
          <p:cNvSpPr txBox="1"/>
          <p:nvPr/>
        </p:nvSpPr>
        <p:spPr>
          <a:xfrm>
            <a:off x="827274" y="1362828"/>
            <a:ext cx="7140442" cy="4801314"/>
          </a:xfrm>
          <a:prstGeom prst="rect">
            <a:avLst/>
          </a:prstGeom>
          <a:noFill/>
        </p:spPr>
        <p:txBody>
          <a:bodyPr wrap="square">
            <a:spAutoFit/>
          </a:bodyPr>
          <a:lstStyle/>
          <a:p>
            <a:r>
              <a:rPr lang="fr-FR" b="1" dirty="0">
                <a:latin typeface="Calibri" panose="020F0502020204030204" pitchFamily="34" charset="0"/>
              </a:rPr>
              <a:t>Dans cette étape on  transforme des vidéos brutes en données normalisées pour nos modèles</a:t>
            </a:r>
          </a:p>
          <a:p>
            <a:r>
              <a:rPr lang="fr-FR" b="1" dirty="0">
                <a:solidFill>
                  <a:srgbClr val="002060"/>
                </a:solidFill>
              </a:rPr>
              <a:t>Entrées : </a:t>
            </a:r>
          </a:p>
          <a:p>
            <a:pPr marL="285750" indent="-285750">
              <a:buFont typeface="Arial" panose="020B0604020202020204" pitchFamily="34" charset="0"/>
              <a:buChar char="•"/>
            </a:pPr>
            <a:r>
              <a:rPr lang="fr-FR" dirty="0"/>
              <a:t>On a  une liste de vidéos en entrée, accompagnée de deux paramètres importants :</a:t>
            </a:r>
          </a:p>
          <a:p>
            <a:pPr marL="285750" indent="-285750">
              <a:buFont typeface="Arial" panose="020B0604020202020204" pitchFamily="34" charset="0"/>
              <a:buChar char="•"/>
            </a:pPr>
            <a:r>
              <a:rPr lang="fr-FR" dirty="0"/>
              <a:t>Taille des frames (64x64 par défaut).   </a:t>
            </a:r>
          </a:p>
          <a:p>
            <a:pPr marL="285750" indent="-285750">
              <a:buFont typeface="Arial" panose="020B0604020202020204" pitchFamily="34" charset="0"/>
              <a:buChar char="•"/>
            </a:pPr>
            <a:r>
              <a:rPr lang="fr-FR" dirty="0"/>
              <a:t>Nombre de frames à extraire (500 par défaut)</a:t>
            </a:r>
          </a:p>
          <a:p>
            <a:r>
              <a:rPr lang="fr-FR" b="1" dirty="0">
                <a:solidFill>
                  <a:srgbClr val="002060"/>
                </a:solidFill>
              </a:rPr>
              <a:t>Traitement :    </a:t>
            </a:r>
          </a:p>
          <a:p>
            <a:r>
              <a:rPr lang="fr-FR" dirty="0"/>
              <a:t>Dans cette étape on Vérifie la validité des vidéos. Si la vidéo est corrompue, une matrice vide est ajoutée. Les frames sont extraites à intervalles réguliers.    </a:t>
            </a:r>
          </a:p>
          <a:p>
            <a:r>
              <a:rPr lang="fr-FR" dirty="0"/>
              <a:t>Si le nombre est insuffisant, des duplications aléatoires sont effectuées.</a:t>
            </a:r>
          </a:p>
          <a:p>
            <a:r>
              <a:rPr lang="fr-FR" b="1" dirty="0">
                <a:solidFill>
                  <a:srgbClr val="002060"/>
                </a:solidFill>
              </a:rPr>
              <a:t>Prétraitement :  </a:t>
            </a:r>
          </a:p>
          <a:p>
            <a:r>
              <a:rPr lang="fr-FR" dirty="0"/>
              <a:t>Chaque frame est convertie du format BGR au format RGB. Ensuite elles sont redimensionnées à la taille spécifiée (64x64 pixels par défaut). Enfin, les valeurs des pixels sont normalisées entre 0 et 1 pour faciliter leur utilisation par des modèles d'apprentissage automatique.</a:t>
            </a:r>
            <a:endParaRPr lang="fr-MA" dirty="0"/>
          </a:p>
        </p:txBody>
      </p:sp>
      <p:pic>
        <p:nvPicPr>
          <p:cNvPr id="10" name="Image 9">
            <a:extLst>
              <a:ext uri="{FF2B5EF4-FFF2-40B4-BE49-F238E27FC236}">
                <a16:creationId xmlns:a16="http://schemas.microsoft.com/office/drawing/2014/main" id="{5F4A8FE7-863D-0B42-843C-8AEA898C9898}"/>
              </a:ext>
            </a:extLst>
          </p:cNvPr>
          <p:cNvPicPr>
            <a:picLocks noChangeAspect="1"/>
          </p:cNvPicPr>
          <p:nvPr/>
        </p:nvPicPr>
        <p:blipFill rotWithShape="1">
          <a:blip r:embed="rId2"/>
          <a:srcRect b="-527"/>
          <a:stretch/>
        </p:blipFill>
        <p:spPr>
          <a:xfrm>
            <a:off x="7264853" y="2449443"/>
            <a:ext cx="4099873" cy="2049078"/>
          </a:xfrm>
          <a:prstGeom prst="rect">
            <a:avLst/>
          </a:prstGeom>
        </p:spPr>
      </p:pic>
      <p:sp>
        <p:nvSpPr>
          <p:cNvPr id="11" name="Rectangle 10">
            <a:extLst>
              <a:ext uri="{FF2B5EF4-FFF2-40B4-BE49-F238E27FC236}">
                <a16:creationId xmlns:a16="http://schemas.microsoft.com/office/drawing/2014/main" id="{806DE0B0-E044-1681-751E-AAD60650C789}"/>
              </a:ext>
            </a:extLst>
          </p:cNvPr>
          <p:cNvSpPr/>
          <p:nvPr/>
        </p:nvSpPr>
        <p:spPr>
          <a:xfrm>
            <a:off x="8481060" y="3382851"/>
            <a:ext cx="1123383" cy="2633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23D171CB-07AC-2B3C-7105-D020E3526E82}"/>
              </a:ext>
            </a:extLst>
          </p:cNvPr>
          <p:cNvSpPr/>
          <p:nvPr/>
        </p:nvSpPr>
        <p:spPr>
          <a:xfrm>
            <a:off x="9161222" y="3798723"/>
            <a:ext cx="1123383" cy="2917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10263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6DFFB3-408E-CEAF-0130-1ABF75F57771}"/>
              </a:ext>
            </a:extLst>
          </p:cNvPr>
          <p:cNvSpPr txBox="1"/>
          <p:nvPr/>
        </p:nvSpPr>
        <p:spPr>
          <a:xfrm>
            <a:off x="-472703" y="1303144"/>
            <a:ext cx="10913067" cy="564385"/>
          </a:xfrm>
          <a:prstGeom prst="rect">
            <a:avLst/>
          </a:prstGeom>
          <a:noFill/>
        </p:spPr>
        <p:txBody>
          <a:bodyPr wrap="square">
            <a:spAutoFit/>
          </a:bodyPr>
          <a:lstStyle/>
          <a:p>
            <a:pPr marL="285750" indent="-285750" algn="ctr">
              <a:lnSpc>
                <a:spcPct val="107000"/>
              </a:lnSpc>
              <a:spcAft>
                <a:spcPts val="800"/>
              </a:spcAft>
              <a:buFont typeface="Arial" panose="020B0604020202020204" pitchFamily="34" charset="0"/>
              <a:buChar char="•"/>
            </a:pPr>
            <a:r>
              <a:rPr lang="fr-FR" sz="3000" kern="100" dirty="0">
                <a:solidFill>
                  <a:srgbClr val="FF0000"/>
                </a:solidFill>
                <a:latin typeface="Calibri" panose="020F0502020204030204" pitchFamily="34" charset="0"/>
                <a:ea typeface="Calibri" panose="020F0502020204030204" pitchFamily="34" charset="0"/>
                <a:cs typeface="Arial" panose="020B0604020202020204" pitchFamily="34" charset="0"/>
              </a:rPr>
              <a:t>L’architecture de model </a:t>
            </a:r>
            <a:r>
              <a:rPr lang="fr-FR" sz="3000" kern="100" dirty="0" err="1">
                <a:solidFill>
                  <a:srgbClr val="FF0000"/>
                </a:solidFill>
                <a:latin typeface="Calibri" panose="020F0502020204030204" pitchFamily="34" charset="0"/>
                <a:ea typeface="Calibri" panose="020F0502020204030204" pitchFamily="34" charset="0"/>
                <a:cs typeface="Arial" panose="020B0604020202020204" pitchFamily="34" charset="0"/>
              </a:rPr>
              <a:t>from</a:t>
            </a:r>
            <a:r>
              <a:rPr lang="fr-FR" sz="3000" kern="100" dirty="0">
                <a:solidFill>
                  <a:srgbClr val="FF0000"/>
                </a:solidFill>
                <a:latin typeface="Calibri" panose="020F0502020204030204" pitchFamily="34" charset="0"/>
                <a:ea typeface="Calibri" panose="020F0502020204030204" pitchFamily="34" charset="0"/>
                <a:cs typeface="Arial" panose="020B0604020202020204" pitchFamily="34" charset="0"/>
              </a:rPr>
              <a:t> scratch: CNN+LSTM:</a:t>
            </a:r>
          </a:p>
        </p:txBody>
      </p:sp>
      <p:sp>
        <p:nvSpPr>
          <p:cNvPr id="4" name="Freeform 20">
            <a:extLst>
              <a:ext uri="{FF2B5EF4-FFF2-40B4-BE49-F238E27FC236}">
                <a16:creationId xmlns:a16="http://schemas.microsoft.com/office/drawing/2014/main" id="{C50184E0-524D-E621-9CAE-06B7AB67FB78}"/>
              </a:ext>
            </a:extLst>
          </p:cNvPr>
          <p:cNvSpPr/>
          <p:nvPr/>
        </p:nvSpPr>
        <p:spPr>
          <a:xfrm>
            <a:off x="10635170" y="-3575080"/>
            <a:ext cx="7473536" cy="75852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 name="Freeform 3">
            <a:extLst>
              <a:ext uri="{FF2B5EF4-FFF2-40B4-BE49-F238E27FC236}">
                <a16:creationId xmlns:a16="http://schemas.microsoft.com/office/drawing/2014/main" id="{D62F8DFD-E8FC-2201-81B7-8C99C92B005F}"/>
              </a:ext>
            </a:extLst>
          </p:cNvPr>
          <p:cNvSpPr/>
          <p:nvPr/>
        </p:nvSpPr>
        <p:spPr>
          <a:xfrm>
            <a:off x="-10286508" y="-1946397"/>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pic>
        <p:nvPicPr>
          <p:cNvPr id="3" name="Picture 2">
            <a:extLst>
              <a:ext uri="{FF2B5EF4-FFF2-40B4-BE49-F238E27FC236}">
                <a16:creationId xmlns:a16="http://schemas.microsoft.com/office/drawing/2014/main" id="{7FE81CE0-F540-479C-AD1F-6340A0425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490" y="1925637"/>
            <a:ext cx="10371020" cy="3954302"/>
          </a:xfrm>
          <a:prstGeom prst="rect">
            <a:avLst/>
          </a:prstGeom>
        </p:spPr>
      </p:pic>
    </p:spTree>
    <p:extLst>
      <p:ext uri="{BB962C8B-B14F-4D97-AF65-F5344CB8AC3E}">
        <p14:creationId xmlns:p14="http://schemas.microsoft.com/office/powerpoint/2010/main" val="327117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6DFFB3-408E-CEAF-0130-1ABF75F57771}"/>
              </a:ext>
            </a:extLst>
          </p:cNvPr>
          <p:cNvSpPr txBox="1"/>
          <p:nvPr/>
        </p:nvSpPr>
        <p:spPr>
          <a:xfrm>
            <a:off x="-480868" y="767782"/>
            <a:ext cx="10913067" cy="564385"/>
          </a:xfrm>
          <a:prstGeom prst="rect">
            <a:avLst/>
          </a:prstGeom>
          <a:noFill/>
        </p:spPr>
        <p:txBody>
          <a:bodyPr wrap="square">
            <a:spAutoFit/>
          </a:bodyPr>
          <a:lstStyle/>
          <a:p>
            <a:pPr marL="285750" indent="-285750" algn="ctr">
              <a:lnSpc>
                <a:spcPct val="107000"/>
              </a:lnSpc>
              <a:spcAft>
                <a:spcPts val="800"/>
              </a:spcAft>
              <a:buFont typeface="Arial" panose="020B0604020202020204" pitchFamily="34" charset="0"/>
              <a:buChar char="•"/>
            </a:pPr>
            <a:r>
              <a:rPr lang="fr-FR" sz="3000" kern="100" dirty="0">
                <a:solidFill>
                  <a:srgbClr val="FF0000"/>
                </a:solidFill>
                <a:latin typeface="Calibri" panose="020F0502020204030204" pitchFamily="34" charset="0"/>
                <a:ea typeface="Calibri" panose="020F0502020204030204" pitchFamily="34" charset="0"/>
                <a:cs typeface="Arial" panose="020B0604020202020204" pitchFamily="34" charset="0"/>
              </a:rPr>
              <a:t>L’architecture de model </a:t>
            </a:r>
            <a:r>
              <a:rPr lang="fr-FR" sz="3000" kern="100" dirty="0" err="1">
                <a:solidFill>
                  <a:srgbClr val="FF0000"/>
                </a:solidFill>
                <a:latin typeface="Calibri" panose="020F0502020204030204" pitchFamily="34" charset="0"/>
                <a:ea typeface="Calibri" panose="020F0502020204030204" pitchFamily="34" charset="0"/>
                <a:cs typeface="Arial" panose="020B0604020202020204" pitchFamily="34" charset="0"/>
              </a:rPr>
              <a:t>from</a:t>
            </a:r>
            <a:r>
              <a:rPr lang="fr-FR" sz="3000" kern="100" dirty="0">
                <a:solidFill>
                  <a:srgbClr val="FF0000"/>
                </a:solidFill>
                <a:latin typeface="Calibri" panose="020F0502020204030204" pitchFamily="34" charset="0"/>
                <a:ea typeface="Calibri" panose="020F0502020204030204" pitchFamily="34" charset="0"/>
                <a:cs typeface="Arial" panose="020B0604020202020204" pitchFamily="34" charset="0"/>
              </a:rPr>
              <a:t> scratch: CNN+LSTM:</a:t>
            </a:r>
          </a:p>
        </p:txBody>
      </p:sp>
      <p:sp>
        <p:nvSpPr>
          <p:cNvPr id="4" name="Freeform 20">
            <a:extLst>
              <a:ext uri="{FF2B5EF4-FFF2-40B4-BE49-F238E27FC236}">
                <a16:creationId xmlns:a16="http://schemas.microsoft.com/office/drawing/2014/main" id="{C50184E0-524D-E621-9CAE-06B7AB67FB78}"/>
              </a:ext>
            </a:extLst>
          </p:cNvPr>
          <p:cNvSpPr/>
          <p:nvPr/>
        </p:nvSpPr>
        <p:spPr>
          <a:xfrm>
            <a:off x="10635170" y="-3575080"/>
            <a:ext cx="7473536" cy="75852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 name="Freeform 3">
            <a:extLst>
              <a:ext uri="{FF2B5EF4-FFF2-40B4-BE49-F238E27FC236}">
                <a16:creationId xmlns:a16="http://schemas.microsoft.com/office/drawing/2014/main" id="{D62F8DFD-E8FC-2201-81B7-8C99C92B005F}"/>
              </a:ext>
            </a:extLst>
          </p:cNvPr>
          <p:cNvSpPr/>
          <p:nvPr/>
        </p:nvSpPr>
        <p:spPr>
          <a:xfrm>
            <a:off x="-10286508" y="-1946397"/>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2" name="Rectangle 1">
            <a:extLst>
              <a:ext uri="{FF2B5EF4-FFF2-40B4-BE49-F238E27FC236}">
                <a16:creationId xmlns:a16="http://schemas.microsoft.com/office/drawing/2014/main" id="{2A7EC0EA-F55D-EBDA-CDFD-6DCB152C27E4}"/>
              </a:ext>
            </a:extLst>
          </p:cNvPr>
          <p:cNvSpPr>
            <a:spLocks noChangeArrowheads="1"/>
          </p:cNvSpPr>
          <p:nvPr/>
        </p:nvSpPr>
        <p:spPr bwMode="auto">
          <a:xfrm>
            <a:off x="1070244" y="1160207"/>
            <a:ext cx="4906013" cy="4775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101568" numCol="1" anchor="ctr" anchorCtr="0" compatLnSpc="1">
            <a:prstTxWarp prst="textNoShape">
              <a:avLst/>
            </a:prstTxWarp>
            <a:spAutoFit/>
          </a:bodyPr>
          <a:lstStyle/>
          <a:p>
            <a:r>
              <a:rPr lang="fr-FR" b="1" dirty="0">
                <a:solidFill>
                  <a:schemeClr val="tx2"/>
                </a:solidFill>
              </a:rPr>
              <a:t>Input :</a:t>
            </a:r>
          </a:p>
          <a:p>
            <a:r>
              <a:rPr lang="fr-FR" sz="1600" dirty="0"/>
              <a:t>• </a:t>
            </a:r>
            <a:r>
              <a:rPr lang="fr-FR" sz="1600" b="1" i="1" dirty="0">
                <a:solidFill>
                  <a:schemeClr val="accent2">
                    <a:lumMod val="50000"/>
                  </a:schemeClr>
                </a:solidFill>
              </a:rPr>
              <a:t>Données</a:t>
            </a:r>
            <a:r>
              <a:rPr lang="fr-FR" sz="1600" dirty="0">
                <a:solidFill>
                  <a:schemeClr val="accent2">
                    <a:lumMod val="50000"/>
                  </a:schemeClr>
                </a:solidFill>
              </a:rPr>
              <a:t> : </a:t>
            </a:r>
            <a:r>
              <a:rPr lang="fr-FR" sz="1600" dirty="0"/>
              <a:t>Images de dimensions 224x224x3 (hauteur, largeur, canaux de couleur). </a:t>
            </a:r>
          </a:p>
          <a:p>
            <a:r>
              <a:rPr lang="fr-FR" sz="1600" b="1" dirty="0">
                <a:solidFill>
                  <a:schemeClr val="tx2"/>
                </a:solidFill>
              </a:rPr>
              <a:t>Étapes CNN (Extraction des caractéristiques) : </a:t>
            </a:r>
          </a:p>
          <a:p>
            <a:pPr marL="171450" indent="-171450">
              <a:buFont typeface="Arial" panose="020B0604020202020204" pitchFamily="34" charset="0"/>
              <a:buChar char="•"/>
            </a:pPr>
            <a:r>
              <a:rPr lang="fr-FR" sz="1600" b="1" dirty="0">
                <a:solidFill>
                  <a:schemeClr val="accent2">
                    <a:lumMod val="50000"/>
                  </a:schemeClr>
                </a:solidFill>
              </a:rPr>
              <a:t>Première Convolution </a:t>
            </a:r>
            <a:r>
              <a:rPr lang="fr-FR" sz="1600" dirty="0">
                <a:solidFill>
                  <a:schemeClr val="accent2">
                    <a:lumMod val="50000"/>
                  </a:schemeClr>
                </a:solidFill>
              </a:rPr>
              <a:t>: </a:t>
            </a:r>
            <a:r>
              <a:rPr lang="fr-FR" sz="1600" dirty="0"/>
              <a:t>Filtres 5x5, Activation </a:t>
            </a:r>
            <a:r>
              <a:rPr lang="fr-FR" sz="1600" dirty="0" err="1"/>
              <a:t>ReLU</a:t>
            </a:r>
            <a:r>
              <a:rPr lang="fr-FR" sz="1600" dirty="0"/>
              <a:t>, 64 caractéristiques, Batch </a:t>
            </a:r>
            <a:r>
              <a:rPr lang="fr-FR" sz="1600" dirty="0" err="1"/>
              <a:t>Normalization</a:t>
            </a:r>
            <a:r>
              <a:rPr lang="fr-FR" sz="1600" dirty="0"/>
              <a:t>. </a:t>
            </a:r>
          </a:p>
          <a:p>
            <a:pPr marL="171450" indent="-171450">
              <a:buFont typeface="Arial" panose="020B0604020202020204" pitchFamily="34" charset="0"/>
              <a:buChar char="•"/>
            </a:pPr>
            <a:r>
              <a:rPr lang="fr-FR" sz="1600" b="1" i="1" dirty="0" err="1">
                <a:solidFill>
                  <a:schemeClr val="accent2">
                    <a:lumMod val="50000"/>
                  </a:schemeClr>
                </a:solidFill>
              </a:rPr>
              <a:t>Deusiemme</a:t>
            </a:r>
            <a:r>
              <a:rPr lang="fr-FR" sz="1600" b="1" i="1" dirty="0">
                <a:solidFill>
                  <a:schemeClr val="accent2">
                    <a:lumMod val="50000"/>
                  </a:schemeClr>
                </a:solidFill>
              </a:rPr>
              <a:t> Convolution: </a:t>
            </a:r>
            <a:r>
              <a:rPr lang="fr-FR" sz="1600" dirty="0"/>
              <a:t>Réduction spatiale 2x2. </a:t>
            </a:r>
          </a:p>
          <a:p>
            <a:r>
              <a:rPr lang="fr-FR" sz="1600" dirty="0"/>
              <a:t>Deuxième Convolution : Filtres 5x5, 64 filtres, </a:t>
            </a:r>
            <a:r>
              <a:rPr lang="fr-FR" sz="1600" dirty="0" err="1"/>
              <a:t>ReLU</a:t>
            </a:r>
            <a:r>
              <a:rPr lang="fr-FR" sz="1600" dirty="0"/>
              <a:t>, Batch </a:t>
            </a:r>
            <a:r>
              <a:rPr lang="fr-FR" sz="1600" dirty="0" err="1"/>
              <a:t>Normalization</a:t>
            </a:r>
            <a:r>
              <a:rPr lang="fr-FR" sz="1600" dirty="0"/>
              <a:t>. </a:t>
            </a:r>
          </a:p>
          <a:p>
            <a:pPr marL="171450" indent="-171450">
              <a:buFont typeface="Arial" panose="020B0604020202020204" pitchFamily="34" charset="0"/>
              <a:buChar char="•"/>
            </a:pPr>
            <a:r>
              <a:rPr lang="fr-FR" sz="1600" b="1" i="1" dirty="0" err="1">
                <a:solidFill>
                  <a:schemeClr val="accent2">
                    <a:lumMod val="50000"/>
                  </a:schemeClr>
                </a:solidFill>
              </a:rPr>
              <a:t>Troisièmme</a:t>
            </a:r>
            <a:r>
              <a:rPr lang="fr-FR" sz="1600" b="1" i="1" dirty="0">
                <a:solidFill>
                  <a:schemeClr val="accent2">
                    <a:lumMod val="50000"/>
                  </a:schemeClr>
                </a:solidFill>
              </a:rPr>
              <a:t> Convolution: </a:t>
            </a:r>
            <a:r>
              <a:rPr lang="fr-FR" sz="1600" dirty="0"/>
              <a:t>Nouvelle réduction spatiale. </a:t>
            </a:r>
          </a:p>
          <a:p>
            <a:r>
              <a:rPr lang="fr-FR" sz="1600" dirty="0"/>
              <a:t>Troisième Convolution : Filtres 5x5, 64 filtres, </a:t>
            </a:r>
            <a:r>
              <a:rPr lang="fr-FR" sz="1600" dirty="0" err="1"/>
              <a:t>ReLU</a:t>
            </a:r>
            <a:r>
              <a:rPr lang="fr-FR" sz="1600" dirty="0"/>
              <a:t>, Batch </a:t>
            </a:r>
            <a:r>
              <a:rPr lang="fr-FR" sz="1600" dirty="0" err="1"/>
              <a:t>Normalization</a:t>
            </a:r>
            <a:r>
              <a:rPr lang="fr-FR" sz="1600" dirty="0"/>
              <a:t>. </a:t>
            </a:r>
          </a:p>
          <a:p>
            <a:pPr marL="171450" indent="-171450">
              <a:buFont typeface="Arial" panose="020B0604020202020204" pitchFamily="34" charset="0"/>
              <a:buChar char="•"/>
            </a:pPr>
            <a:r>
              <a:rPr lang="fr-FR" sz="1600" b="1" i="1" dirty="0" err="1">
                <a:solidFill>
                  <a:schemeClr val="accent2">
                    <a:lumMod val="50000"/>
                  </a:schemeClr>
                </a:solidFill>
              </a:rPr>
              <a:t>Quatrièmme</a:t>
            </a:r>
            <a:r>
              <a:rPr lang="fr-FR" sz="1600" b="1" i="1" dirty="0">
                <a:solidFill>
                  <a:schemeClr val="accent2">
                    <a:lumMod val="50000"/>
                  </a:schemeClr>
                </a:solidFill>
              </a:rPr>
              <a:t> Convolution: </a:t>
            </a:r>
            <a:r>
              <a:rPr lang="fr-FR" sz="1600" dirty="0"/>
              <a:t>Réduction spatiale. </a:t>
            </a:r>
          </a:p>
          <a:p>
            <a:r>
              <a:rPr lang="fr-FR" sz="1600" dirty="0"/>
              <a:t>Convolutions Dilatées : Deux couches de convolutions dilatées avec des filtres 3×33 \times 3 (32 et 16 filtres). </a:t>
            </a:r>
          </a:p>
          <a:p>
            <a:r>
              <a:rPr lang="fr-FR" sz="1600" dirty="0"/>
              <a:t>Sortie des CNN : Transformation des données en une carte de caractéristiques plus compacte.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4988BEC7-B7E3-903F-3F56-C74138EA8A73}"/>
              </a:ext>
            </a:extLst>
          </p:cNvPr>
          <p:cNvSpPr>
            <a:spLocks noChangeArrowheads="1"/>
          </p:cNvSpPr>
          <p:nvPr/>
        </p:nvSpPr>
        <p:spPr bwMode="auto">
          <a:xfrm>
            <a:off x="0" y="45720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3">
            <a:extLst>
              <a:ext uri="{FF2B5EF4-FFF2-40B4-BE49-F238E27FC236}">
                <a16:creationId xmlns:a16="http://schemas.microsoft.com/office/drawing/2014/main" id="{BE1AA14D-C916-AE3B-1DD9-8BFCD0020B33}"/>
              </a:ext>
            </a:extLst>
          </p:cNvPr>
          <p:cNvSpPr>
            <a:spLocks noChangeArrowheads="1"/>
          </p:cNvSpPr>
          <p:nvPr/>
        </p:nvSpPr>
        <p:spPr bwMode="auto">
          <a:xfrm>
            <a:off x="1070244" y="3857879"/>
            <a:ext cx="4816206" cy="34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3" name="Picture 2">
            <a:extLst>
              <a:ext uri="{FF2B5EF4-FFF2-40B4-BE49-F238E27FC236}">
                <a16:creationId xmlns:a16="http://schemas.microsoft.com/office/drawing/2014/main" id="{0E02888A-BE04-4597-5364-89F1D95F2C41}"/>
              </a:ext>
            </a:extLst>
          </p:cNvPr>
          <p:cNvPicPr>
            <a:picLocks noChangeAspect="1"/>
          </p:cNvPicPr>
          <p:nvPr/>
        </p:nvPicPr>
        <p:blipFill rotWithShape="1">
          <a:blip r:embed="rId2">
            <a:extLst>
              <a:ext uri="{28A0092B-C50C-407E-A947-70E740481C1C}">
                <a14:useLocalDpi xmlns:a14="http://schemas.microsoft.com/office/drawing/2010/main" val="0"/>
              </a:ext>
            </a:extLst>
          </a:blip>
          <a:srcRect l="-157" t="-951" r="43002" b="951"/>
          <a:stretch/>
        </p:blipFill>
        <p:spPr>
          <a:xfrm>
            <a:off x="5976257" y="1724592"/>
            <a:ext cx="5393397" cy="3586130"/>
          </a:xfrm>
          <a:prstGeom prst="rect">
            <a:avLst/>
          </a:prstGeom>
        </p:spPr>
      </p:pic>
    </p:spTree>
    <p:extLst>
      <p:ext uri="{BB962C8B-B14F-4D97-AF65-F5344CB8AC3E}">
        <p14:creationId xmlns:p14="http://schemas.microsoft.com/office/powerpoint/2010/main" val="356486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726DFFB3-408E-CEAF-0130-1ABF75F57771}"/>
              </a:ext>
            </a:extLst>
          </p:cNvPr>
          <p:cNvSpPr txBox="1"/>
          <p:nvPr/>
        </p:nvSpPr>
        <p:spPr>
          <a:xfrm>
            <a:off x="-480868" y="767782"/>
            <a:ext cx="10913067" cy="564385"/>
          </a:xfrm>
          <a:prstGeom prst="rect">
            <a:avLst/>
          </a:prstGeom>
          <a:noFill/>
        </p:spPr>
        <p:txBody>
          <a:bodyPr wrap="square">
            <a:spAutoFit/>
          </a:bodyPr>
          <a:lstStyle/>
          <a:p>
            <a:pPr marL="285750" indent="-285750" algn="ctr">
              <a:lnSpc>
                <a:spcPct val="107000"/>
              </a:lnSpc>
              <a:spcAft>
                <a:spcPts val="800"/>
              </a:spcAft>
              <a:buFont typeface="Arial" panose="020B0604020202020204" pitchFamily="34" charset="0"/>
              <a:buChar char="•"/>
            </a:pPr>
            <a:r>
              <a:rPr lang="fr-FR" sz="3000" kern="100" dirty="0">
                <a:solidFill>
                  <a:srgbClr val="FF0000"/>
                </a:solidFill>
                <a:latin typeface="Calibri" panose="020F0502020204030204" pitchFamily="34" charset="0"/>
                <a:ea typeface="Calibri" panose="020F0502020204030204" pitchFamily="34" charset="0"/>
                <a:cs typeface="Arial" panose="020B0604020202020204" pitchFamily="34" charset="0"/>
              </a:rPr>
              <a:t>L’architecture de model </a:t>
            </a:r>
            <a:r>
              <a:rPr lang="fr-FR" sz="3000" kern="100" dirty="0" err="1">
                <a:solidFill>
                  <a:srgbClr val="FF0000"/>
                </a:solidFill>
                <a:latin typeface="Calibri" panose="020F0502020204030204" pitchFamily="34" charset="0"/>
                <a:ea typeface="Calibri" panose="020F0502020204030204" pitchFamily="34" charset="0"/>
                <a:cs typeface="Arial" panose="020B0604020202020204" pitchFamily="34" charset="0"/>
              </a:rPr>
              <a:t>from</a:t>
            </a:r>
            <a:r>
              <a:rPr lang="fr-FR" sz="3000" kern="100" dirty="0">
                <a:solidFill>
                  <a:srgbClr val="FF0000"/>
                </a:solidFill>
                <a:latin typeface="Calibri" panose="020F0502020204030204" pitchFamily="34" charset="0"/>
                <a:ea typeface="Calibri" panose="020F0502020204030204" pitchFamily="34" charset="0"/>
                <a:cs typeface="Arial" panose="020B0604020202020204" pitchFamily="34" charset="0"/>
              </a:rPr>
              <a:t> scratch: CNN+LSTM:</a:t>
            </a:r>
          </a:p>
        </p:txBody>
      </p:sp>
      <p:sp>
        <p:nvSpPr>
          <p:cNvPr id="4" name="Freeform 20">
            <a:extLst>
              <a:ext uri="{FF2B5EF4-FFF2-40B4-BE49-F238E27FC236}">
                <a16:creationId xmlns:a16="http://schemas.microsoft.com/office/drawing/2014/main" id="{C50184E0-524D-E621-9CAE-06B7AB67FB78}"/>
              </a:ext>
            </a:extLst>
          </p:cNvPr>
          <p:cNvSpPr/>
          <p:nvPr/>
        </p:nvSpPr>
        <p:spPr>
          <a:xfrm>
            <a:off x="10635170" y="-3575080"/>
            <a:ext cx="7473536" cy="75852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5" name="Freeform 3">
            <a:extLst>
              <a:ext uri="{FF2B5EF4-FFF2-40B4-BE49-F238E27FC236}">
                <a16:creationId xmlns:a16="http://schemas.microsoft.com/office/drawing/2014/main" id="{D62F8DFD-E8FC-2201-81B7-8C99C92B005F}"/>
              </a:ext>
            </a:extLst>
          </p:cNvPr>
          <p:cNvSpPr/>
          <p:nvPr/>
        </p:nvSpPr>
        <p:spPr>
          <a:xfrm>
            <a:off x="-10286508" y="-1946397"/>
            <a:ext cx="10994424" cy="109944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2" name="Rectangle 1">
            <a:extLst>
              <a:ext uri="{FF2B5EF4-FFF2-40B4-BE49-F238E27FC236}">
                <a16:creationId xmlns:a16="http://schemas.microsoft.com/office/drawing/2014/main" id="{2A7EC0EA-F55D-EBDA-CDFD-6DCB152C27E4}"/>
              </a:ext>
            </a:extLst>
          </p:cNvPr>
          <p:cNvSpPr>
            <a:spLocks noChangeArrowheads="1"/>
          </p:cNvSpPr>
          <p:nvPr/>
        </p:nvSpPr>
        <p:spPr bwMode="auto">
          <a:xfrm>
            <a:off x="1086573" y="1374109"/>
            <a:ext cx="4906013" cy="474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101568" numCol="1" anchor="ctr" anchorCtr="0" compatLnSpc="1">
            <a:prstTxWarp prst="textNoShape">
              <a:avLst/>
            </a:prstTxWarp>
            <a:spAutoFit/>
          </a:bodyPr>
          <a:lstStyle/>
          <a:p>
            <a:r>
              <a:rPr lang="fr-FR" b="1" dirty="0">
                <a:solidFill>
                  <a:schemeClr val="tx2"/>
                </a:solidFill>
              </a:rPr>
              <a:t>Préparation pour LSTM : </a:t>
            </a:r>
          </a:p>
          <a:p>
            <a:r>
              <a:rPr lang="fr-FR" sz="1600" b="1" dirty="0">
                <a:solidFill>
                  <a:schemeClr val="accent2">
                    <a:lumMod val="50000"/>
                  </a:schemeClr>
                </a:solidFill>
              </a:rPr>
              <a:t>Permute : </a:t>
            </a:r>
            <a:r>
              <a:rPr lang="fr-FR" sz="1600" dirty="0"/>
              <a:t>Réorganisation des dimensions pour les rendre compatibles avec les couches LSTM </a:t>
            </a:r>
          </a:p>
          <a:p>
            <a:r>
              <a:rPr lang="fr-FR" sz="1600" b="1" dirty="0" err="1">
                <a:solidFill>
                  <a:schemeClr val="accent2">
                    <a:lumMod val="50000"/>
                  </a:schemeClr>
                </a:solidFill>
              </a:rPr>
              <a:t>Reshape</a:t>
            </a:r>
            <a:r>
              <a:rPr lang="fr-FR" sz="1600" b="1" dirty="0">
                <a:solidFill>
                  <a:schemeClr val="accent2">
                    <a:lumMod val="50000"/>
                  </a:schemeClr>
                </a:solidFill>
              </a:rPr>
              <a:t> : </a:t>
            </a:r>
            <a:r>
              <a:rPr lang="fr-FR" sz="1600" dirty="0"/>
              <a:t>Transformation de la forme des données pour les couches LSTM. </a:t>
            </a:r>
          </a:p>
          <a:p>
            <a:r>
              <a:rPr lang="fr-FR" sz="1600"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Étapes LSTM (Modélisation séquentielle) </a:t>
            </a:r>
            <a:endParaRPr lang="fr-FR" sz="1600" b="1" dirty="0">
              <a:solidFill>
                <a:schemeClr val="tx2"/>
              </a:solidFill>
            </a:endParaRPr>
          </a:p>
          <a:p>
            <a:r>
              <a:rPr lang="fr-FR" sz="1600" dirty="0"/>
              <a:t>Première couche LSTM bidirectionnelle : pour analyser les séquences dans les deux directions. </a:t>
            </a:r>
          </a:p>
          <a:p>
            <a:r>
              <a:rPr lang="fr-FR" sz="1600" dirty="0"/>
              <a:t>Deuxième couche LSTM bidirectionnelle : pour produire une représentation globale de la séquence. </a:t>
            </a:r>
          </a:p>
          <a:p>
            <a:r>
              <a:rPr lang="fr-FR" sz="1600" b="1" dirty="0">
                <a:solidFill>
                  <a:schemeClr val="tx2"/>
                </a:solidFill>
              </a:rPr>
              <a:t>Couches </a:t>
            </a:r>
            <a:r>
              <a:rPr lang="fr-FR" sz="1600" b="1" dirty="0" err="1">
                <a:solidFill>
                  <a:schemeClr val="tx2"/>
                </a:solidFill>
              </a:rPr>
              <a:t>Fully</a:t>
            </a:r>
            <a:r>
              <a:rPr lang="fr-FR" sz="1600" b="1" dirty="0">
                <a:solidFill>
                  <a:schemeClr val="tx2"/>
                </a:solidFill>
              </a:rPr>
              <a:t> </a:t>
            </a:r>
            <a:r>
              <a:rPr lang="fr-FR" sz="1600" b="1" dirty="0" err="1">
                <a:solidFill>
                  <a:schemeClr val="tx2"/>
                </a:solidFill>
              </a:rPr>
              <a:t>Connected</a:t>
            </a:r>
            <a:r>
              <a:rPr lang="fr-FR" sz="1600" b="1" dirty="0">
                <a:solidFill>
                  <a:schemeClr val="tx2"/>
                </a:solidFill>
              </a:rPr>
              <a:t> : </a:t>
            </a:r>
          </a:p>
          <a:p>
            <a:r>
              <a:rPr lang="fr-FR" sz="1600" b="1" dirty="0">
                <a:solidFill>
                  <a:schemeClr val="accent2">
                    <a:lumMod val="50000"/>
                  </a:schemeClr>
                </a:solidFill>
              </a:rPr>
              <a:t>Dense : </a:t>
            </a:r>
            <a:r>
              <a:rPr lang="fr-FR" sz="1600" dirty="0"/>
              <a:t>Couche dense avec 512 neurones, activation </a:t>
            </a:r>
            <a:r>
              <a:rPr lang="fr-FR" sz="1600" dirty="0" err="1"/>
              <a:t>ReLU</a:t>
            </a:r>
            <a:r>
              <a:rPr lang="fr-FR" sz="1600" dirty="0"/>
              <a:t>. </a:t>
            </a:r>
          </a:p>
          <a:p>
            <a:r>
              <a:rPr lang="fr-FR" sz="1600" b="1" dirty="0">
                <a:solidFill>
                  <a:schemeClr val="accent2">
                    <a:lumMod val="50000"/>
                  </a:schemeClr>
                </a:solidFill>
              </a:rPr>
              <a:t>Dropout : </a:t>
            </a:r>
            <a:r>
              <a:rPr lang="fr-FR" sz="1600" dirty="0"/>
              <a:t>Régularisation avec pour éviter le surapprentissage. </a:t>
            </a:r>
          </a:p>
          <a:p>
            <a:r>
              <a:rPr lang="fr-FR" sz="1600" b="1" dirty="0">
                <a:solidFill>
                  <a:schemeClr val="accent2">
                    <a:lumMod val="50000"/>
                  </a:schemeClr>
                </a:solidFill>
              </a:rPr>
              <a:t>Dense : </a:t>
            </a:r>
            <a:r>
              <a:rPr lang="fr-FR" sz="1600" dirty="0"/>
              <a:t>Couche de sortie et activation </a:t>
            </a:r>
            <a:r>
              <a:rPr lang="fr-FR" sz="1600" dirty="0" err="1"/>
              <a:t>Softmax</a:t>
            </a:r>
            <a:r>
              <a:rPr lang="fr-FR" sz="1600" dirty="0"/>
              <a:t> pour la classification.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4988BEC7-B7E3-903F-3F56-C74138EA8A73}"/>
              </a:ext>
            </a:extLst>
          </p:cNvPr>
          <p:cNvSpPr>
            <a:spLocks noChangeArrowheads="1"/>
          </p:cNvSpPr>
          <p:nvPr/>
        </p:nvSpPr>
        <p:spPr bwMode="auto">
          <a:xfrm>
            <a:off x="0" y="45720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3">
            <a:extLst>
              <a:ext uri="{FF2B5EF4-FFF2-40B4-BE49-F238E27FC236}">
                <a16:creationId xmlns:a16="http://schemas.microsoft.com/office/drawing/2014/main" id="{BE1AA14D-C916-AE3B-1DD9-8BFCD0020B33}"/>
              </a:ext>
            </a:extLst>
          </p:cNvPr>
          <p:cNvSpPr>
            <a:spLocks noChangeArrowheads="1"/>
          </p:cNvSpPr>
          <p:nvPr/>
        </p:nvSpPr>
        <p:spPr bwMode="auto">
          <a:xfrm>
            <a:off x="1070244" y="3857879"/>
            <a:ext cx="4816206" cy="348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8" name="Picture 2">
            <a:extLst>
              <a:ext uri="{FF2B5EF4-FFF2-40B4-BE49-F238E27FC236}">
                <a16:creationId xmlns:a16="http://schemas.microsoft.com/office/drawing/2014/main" id="{4E463CD0-C10E-312B-3381-FB08C1C0FD8B}"/>
              </a:ext>
            </a:extLst>
          </p:cNvPr>
          <p:cNvPicPr>
            <a:picLocks noChangeAspect="1"/>
          </p:cNvPicPr>
          <p:nvPr/>
        </p:nvPicPr>
        <p:blipFill rotWithShape="1">
          <a:blip r:embed="rId2">
            <a:extLst>
              <a:ext uri="{28A0092B-C50C-407E-A947-70E740481C1C}">
                <a14:useLocalDpi xmlns:a14="http://schemas.microsoft.com/office/drawing/2010/main" val="0"/>
              </a:ext>
            </a:extLst>
          </a:blip>
          <a:srcRect l="56482"/>
          <a:stretch/>
        </p:blipFill>
        <p:spPr>
          <a:xfrm>
            <a:off x="6338585" y="1630049"/>
            <a:ext cx="4513317" cy="3954302"/>
          </a:xfrm>
          <a:prstGeom prst="rect">
            <a:avLst/>
          </a:prstGeom>
        </p:spPr>
      </p:pic>
    </p:spTree>
    <p:extLst>
      <p:ext uri="{BB962C8B-B14F-4D97-AF65-F5344CB8AC3E}">
        <p14:creationId xmlns:p14="http://schemas.microsoft.com/office/powerpoint/2010/main" val="265625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5333</TotalTime>
  <Words>1288</Words>
  <Application>Microsoft Office PowerPoint</Application>
  <PresentationFormat>Grand écran</PresentationFormat>
  <Paragraphs>130</Paragraphs>
  <Slides>19</Slides>
  <Notes>0</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19</vt:i4>
      </vt:variant>
    </vt:vector>
  </HeadingPairs>
  <TitlesOfParts>
    <vt:vector size="27" baseType="lpstr">
      <vt:lpstr>Arial</vt:lpstr>
      <vt:lpstr>Calibri</vt:lpstr>
      <vt:lpstr>Courier New</vt:lpstr>
      <vt:lpstr>Open Sans ExtraBold</vt:lpstr>
      <vt:lpstr>Symbol</vt:lpstr>
      <vt:lpstr>Tw Cen MT</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Chaymae Bouhnas</cp:lastModifiedBy>
  <cp:revision>135</cp:revision>
  <dcterms:created xsi:type="dcterms:W3CDTF">2019-09-26T18:34:37Z</dcterms:created>
  <dcterms:modified xsi:type="dcterms:W3CDTF">2025-01-10T22:52:35Z</dcterms:modified>
</cp:coreProperties>
</file>